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rial Unicode MS" panose="020B0604020202020204" pitchFamily="34" charset="-128"/>
      <p:regular r:id="rId20"/>
    </p:embeddedFont>
    <p:embeddedFont>
      <p:font typeface="Calibri" panose="020F0502020204030204" pitchFamily="3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155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165" autoAdjust="0"/>
  </p:normalViewPr>
  <p:slideViewPr>
    <p:cSldViewPr snapToGrid="0">
      <p:cViewPr varScale="1">
        <p:scale>
          <a:sx n="133" d="100"/>
          <a:sy n="133" d="100"/>
        </p:scale>
        <p:origin x="2528" y="7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13b256bc9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313b256bc9_0_1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1313b256bc9_0_1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313b256bc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313b256bc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hi-IN" sz="1800" b="0" i="0" u="none" strike="noStrike" dirty="0">
                <a:solidFill>
                  <a:srgbClr val="000000"/>
                </a:solidFill>
                <a:effectLst/>
                <a:latin typeface="Arial" panose="020B0604020202020204" pitchFamily="34" charset="0"/>
              </a:rPr>
              <a:t>एच.डी.एस.बी. की समुचित आबादी में आईईपी वाले छात्रों में उनकी संख्या के अनुसार जो भविष्यवाणी होनी चाहिए, उसकी तुलना में वे  स्कूल  का सकारात्मक वातावरण कम होने की  दर बताए जाने की संभावना </a:t>
            </a:r>
            <a:r>
              <a:rPr lang="hi-IN" sz="1800" b="1" i="0" u="none" strike="noStrike" dirty="0">
                <a:solidFill>
                  <a:srgbClr val="000000"/>
                </a:solidFill>
                <a:effectLst/>
                <a:latin typeface="Arial" panose="020B0604020202020204" pitchFamily="34" charset="0"/>
              </a:rPr>
              <a:t>1.2 गुना  अधिक </a:t>
            </a:r>
            <a:r>
              <a:rPr lang="hi-IN" sz="1800" b="0" i="0" u="none" strike="noStrike" dirty="0">
                <a:solidFill>
                  <a:srgbClr val="000000"/>
                </a:solidFill>
                <a:effectLst/>
                <a:latin typeface="Arial" panose="020B0604020202020204" pitchFamily="34" charset="0"/>
              </a:rPr>
              <a:t>है। </a:t>
            </a:r>
            <a:r>
              <a:rPr lang="en-US" dirty="0">
                <a:latin typeface="Arial"/>
                <a:ea typeface="Arial"/>
                <a:cs typeface="Arial"/>
                <a:sym typeface="Arial"/>
              </a:rPr>
              <a:t>.</a:t>
            </a:r>
            <a:endParaRPr dirty="0">
              <a:latin typeface="Arial"/>
              <a:ea typeface="Arial"/>
              <a:cs typeface="Arial"/>
              <a:sym typeface="Arial"/>
            </a:endParaRPr>
          </a:p>
          <a:p>
            <a:pPr marL="0" lvl="0" indent="0" algn="l" rtl="0">
              <a:spcBef>
                <a:spcPts val="1200"/>
              </a:spcBef>
              <a:spcAft>
                <a:spcPts val="0"/>
              </a:spcAft>
              <a:buClr>
                <a:schemeClr val="dk1"/>
              </a:buClr>
              <a:buSzPts val="1100"/>
              <a:buFont typeface="Arial"/>
              <a:buNone/>
            </a:pPr>
            <a:endParaRPr dirty="0">
              <a:latin typeface="Open Sans"/>
              <a:ea typeface="Open Sans"/>
              <a:cs typeface="Open Sans"/>
              <a:sym typeface="Open Sans"/>
            </a:endParaRPr>
          </a:p>
          <a:p>
            <a:pPr marL="0" lvl="0" indent="0" algn="l" rtl="0">
              <a:spcBef>
                <a:spcPts val="0"/>
              </a:spcBef>
              <a:spcAft>
                <a:spcPts val="0"/>
              </a:spcAft>
              <a:buNone/>
            </a:pPr>
            <a:endParaRPr dirty="0">
              <a:latin typeface="Arial"/>
              <a:ea typeface="Arial"/>
              <a:cs typeface="Arial"/>
              <a:sym typeface="Arial"/>
            </a:endParaRPr>
          </a:p>
        </p:txBody>
      </p:sp>
      <p:sp>
        <p:nvSpPr>
          <p:cNvPr id="158" name="Google Shape;158;g1313b256bc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313b256bc9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313b256bc9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hi-IN" sz="1800" b="0" i="0" u="none" strike="noStrike" dirty="0">
                <a:solidFill>
                  <a:srgbClr val="000000"/>
                </a:solidFill>
                <a:effectLst/>
                <a:latin typeface="Arial" panose="020B0604020202020204" pitchFamily="34" charset="0"/>
              </a:rPr>
              <a:t>आईईपी वाले छात्रों की स्कूल की तस्वीरों, सामग्रियों, मजमूनो तथा समागमों में सकारात्मक प्रतिनिधित्व की </a:t>
            </a:r>
            <a:r>
              <a:rPr lang="hi-IN" sz="1800" b="1" i="0" u="none" strike="noStrike" dirty="0">
                <a:solidFill>
                  <a:srgbClr val="000000"/>
                </a:solidFill>
                <a:effectLst/>
                <a:latin typeface="Arial" panose="020B0604020202020204" pitchFamily="34" charset="0"/>
              </a:rPr>
              <a:t>संभावना </a:t>
            </a:r>
            <a:r>
              <a:rPr lang="hi-IN" sz="1800" b="0" i="0" u="none" strike="noStrike" dirty="0">
                <a:solidFill>
                  <a:srgbClr val="000000"/>
                </a:solidFill>
                <a:effectLst/>
                <a:latin typeface="Arial" panose="020B0604020202020204" pitchFamily="34" charset="0"/>
              </a:rPr>
              <a:t>एच.डी.एस.बी. की समुचित आबादी में उनकी संख्या के अनुसार जो भविष्यवाणी होनी चाहिए, उसकी तुलना में </a:t>
            </a:r>
            <a:r>
              <a:rPr lang="hi-IN" sz="1800" b="1" i="0" u="none" strike="noStrike" dirty="0">
                <a:solidFill>
                  <a:srgbClr val="000000"/>
                </a:solidFill>
                <a:effectLst/>
                <a:latin typeface="Arial" panose="020B0604020202020204" pitchFamily="34" charset="0"/>
              </a:rPr>
              <a:t>1.2 गुना  कम </a:t>
            </a:r>
            <a:r>
              <a:rPr lang="hi-IN" sz="1800" b="0" i="0" u="none" strike="noStrike" dirty="0">
                <a:solidFill>
                  <a:srgbClr val="000000"/>
                </a:solidFill>
                <a:effectLst/>
                <a:latin typeface="Arial" panose="020B0604020202020204" pitchFamily="34" charset="0"/>
              </a:rPr>
              <a:t>है। </a:t>
            </a:r>
            <a:endParaRPr dirty="0">
              <a:latin typeface="Arial"/>
              <a:ea typeface="Arial"/>
              <a:cs typeface="Arial"/>
              <a:sym typeface="Arial"/>
            </a:endParaRPr>
          </a:p>
          <a:p>
            <a:pPr marL="0" lvl="0" indent="0" algn="l" rtl="0">
              <a:spcBef>
                <a:spcPts val="1200"/>
              </a:spcBef>
              <a:spcAft>
                <a:spcPts val="0"/>
              </a:spcAft>
              <a:buClr>
                <a:schemeClr val="dk1"/>
              </a:buClr>
              <a:buSzPts val="1100"/>
              <a:buFont typeface="Arial"/>
              <a:buNone/>
            </a:pPr>
            <a:endParaRPr dirty="0">
              <a:latin typeface="Open Sans"/>
              <a:ea typeface="Open Sans"/>
              <a:cs typeface="Open Sans"/>
              <a:sym typeface="Open Sans"/>
            </a:endParaRPr>
          </a:p>
          <a:p>
            <a:pPr marL="0" lvl="0" indent="0" algn="l" rtl="0">
              <a:spcBef>
                <a:spcPts val="0"/>
              </a:spcBef>
              <a:spcAft>
                <a:spcPts val="0"/>
              </a:spcAft>
              <a:buNone/>
            </a:pPr>
            <a:endParaRPr dirty="0">
              <a:latin typeface="Arial"/>
              <a:ea typeface="Arial"/>
              <a:cs typeface="Arial"/>
              <a:sym typeface="Arial"/>
            </a:endParaRPr>
          </a:p>
        </p:txBody>
      </p:sp>
      <p:sp>
        <p:nvSpPr>
          <p:cNvPr id="166" name="Google Shape;166;g1313b256bc9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313b256bc9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313b256bc9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1313b256bc9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313b256bc9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313b256bc9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आईईपी वाले छात्रों में स्वास्थ्य का एहसास कम होने तथा भाग लेने का एहसास कम होने की एच.डी.एस.बी. की समुचित आबादी में उनकी संख्या के अनुसार जो भविष्यवाणी होनी चाहिए, उसकी तुलना में </a:t>
            </a:r>
            <a:r>
              <a:rPr lang="hi-IN" sz="1100" b="1"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1.3 गुना  कम </a:t>
            </a: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है। जिन छात्रों के पासआईईपी नहीं है, उनकी तुलना में  इनमें  स्वास्थ्य का एहसास कम होने तथा भाग लेने का एहसास कम होने की संभावना </a:t>
            </a:r>
            <a:r>
              <a:rPr lang="hi-IN" sz="1100" b="1"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1.3 गुना   अधिक </a:t>
            </a: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होती है (डाटा दिखाया नहीं जा रहा)।  </a:t>
            </a:r>
            <a:endParaRPr sz="1100" dirty="0">
              <a:latin typeface="Arial Unicode MS" panose="020B0604020202020204" pitchFamily="34" charset="-128"/>
              <a:ea typeface="Arial Unicode MS" panose="020B0604020202020204" pitchFamily="34" charset="-128"/>
              <a:cs typeface="Arial Unicode MS" panose="020B0604020202020204" pitchFamily="34" charset="-128"/>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80" name="Google Shape;180;g1313b256bc9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313b256bc9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313b256bc9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hi-IN" sz="1800" b="0" i="0" u="none" strike="noStrike" dirty="0">
                <a:solidFill>
                  <a:srgbClr val="000000"/>
                </a:solidFill>
                <a:effectLst/>
                <a:latin typeface="Arial" panose="020B0604020202020204" pitchFamily="34" charset="0"/>
              </a:rPr>
              <a:t>आईईपी वाले  छात्रों में छात्र-शिक्षक रिश्ते का गुणवत्ता कम होने की </a:t>
            </a:r>
            <a:r>
              <a:rPr lang="hi-IN" sz="1800" b="1" i="0" u="none" strike="noStrike" dirty="0">
                <a:solidFill>
                  <a:srgbClr val="000000"/>
                </a:solidFill>
                <a:effectLst/>
                <a:latin typeface="Arial" panose="020B0604020202020204" pitchFamily="34" charset="0"/>
              </a:rPr>
              <a:t>संभावना 1.2 गुना अधिक </a:t>
            </a:r>
            <a:r>
              <a:rPr lang="hi-IN" sz="1800" b="0" i="0" u="none" strike="noStrike" dirty="0">
                <a:solidFill>
                  <a:srgbClr val="000000"/>
                </a:solidFill>
                <a:effectLst/>
                <a:latin typeface="Arial" panose="020B0604020202020204" pitchFamily="34" charset="0"/>
              </a:rPr>
              <a:t>तथा एच.डी.एस.बी. की समुचित आबादी में उनकी गिनती के अनुसार जो भविष्यवाणी होनी चाहिए, उसकी तुलना में छात्र-शिक्षक रिश्ते की गुणवत्ता कम होने की </a:t>
            </a:r>
            <a:r>
              <a:rPr lang="hi-IN" sz="1800" b="1" i="0" u="none" strike="noStrike" dirty="0">
                <a:solidFill>
                  <a:srgbClr val="000000"/>
                </a:solidFill>
                <a:effectLst/>
                <a:latin typeface="Arial" panose="020B0604020202020204" pitchFamily="34" charset="0"/>
              </a:rPr>
              <a:t>संभावना 1.53 गुना अधिक </a:t>
            </a:r>
            <a:r>
              <a:rPr lang="hi-IN" sz="1800" b="0" i="0" u="none" strike="noStrike" dirty="0">
                <a:solidFill>
                  <a:srgbClr val="000000"/>
                </a:solidFill>
                <a:effectLst/>
                <a:latin typeface="Arial" panose="020B0604020202020204" pitchFamily="34" charset="0"/>
              </a:rPr>
              <a:t>है।</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88" name="Google Shape;188;g1313b256bc9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313b256bc9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313b256bc9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hi-IN" sz="1800" b="0" i="0" u="none" strike="noStrike" dirty="0">
                <a:solidFill>
                  <a:srgbClr val="000000"/>
                </a:solidFill>
                <a:effectLst/>
                <a:latin typeface="Arial" panose="020B0604020202020204" pitchFamily="34" charset="0"/>
              </a:rPr>
              <a:t>एच.डी.एस.बी. की समुचित आबादी में आईईपी वाले छात्रों में उनकी संख्या के अनुसार जो भविष्यवाणी होनी चाहिए, उसकी तुलना में इन छात्रों में  यह बताए जाने की </a:t>
            </a:r>
            <a:r>
              <a:rPr lang="hi-IN" sz="1800" b="1" i="0" u="none" strike="noStrike" dirty="0">
                <a:solidFill>
                  <a:srgbClr val="000000"/>
                </a:solidFill>
                <a:effectLst/>
                <a:latin typeface="Arial" panose="020B0604020202020204" pitchFamily="34" charset="0"/>
              </a:rPr>
              <a:t>संभावना 1.4 गुना अधिक </a:t>
            </a:r>
            <a:r>
              <a:rPr lang="hi-IN" sz="1800" b="0" i="0" u="none" strike="noStrike" dirty="0">
                <a:solidFill>
                  <a:srgbClr val="000000"/>
                </a:solidFill>
                <a:effectLst/>
                <a:latin typeface="Arial" panose="020B0604020202020204" pitchFamily="34" charset="0"/>
              </a:rPr>
              <a:t> अधिक है कि शिक्षकों की अपेक्षाएं उनसे कम है।</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96" name="Google Shape;196;g1313b256bc9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2f13818fa0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2f13818fa0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12f13818fa0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1b2d90e42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131b2d90e42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1b2d90e42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g131b2d90e42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2f13818fa0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2f13818fa0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nSpc>
                <a:spcPct val="107000"/>
              </a:lnSpc>
              <a:spcAft>
                <a:spcPts val="800"/>
              </a:spcAft>
            </a:pPr>
            <a:r>
              <a:rPr lang="hi-IN" sz="1800" b="1" dirty="0">
                <a:effectLst/>
                <a:latin typeface="Arial Unicode MS" panose="020B0604020202020204" pitchFamily="34" charset="-128"/>
                <a:ea typeface="Arial Unicode MS" panose="020B0604020202020204" pitchFamily="34" charset="-128"/>
                <a:cs typeface="Arial Unicode MS" panose="020B0604020202020204" pitchFamily="34" charset="-128"/>
              </a:rPr>
              <a:t>समग्र भागीदारी </a:t>
            </a:r>
            <a:endParaRPr lang="en-CA" sz="18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7000"/>
              </a:lnSpc>
              <a:spcAft>
                <a:spcPts val="800"/>
              </a:spcAft>
            </a:pPr>
            <a:r>
              <a:rPr lang="hi-IN" sz="1800" b="1" dirty="0">
                <a:effectLst/>
                <a:latin typeface="Arial Unicode MS" panose="020B0604020202020204" pitchFamily="34" charset="-128"/>
                <a:ea typeface="Arial Unicode MS" panose="020B0604020202020204" pitchFamily="34" charset="-128"/>
                <a:cs typeface="Arial Unicode MS" panose="020B0604020202020204" pitchFamily="34" charset="-128"/>
              </a:rPr>
              <a:t>आईईपी वाले </a:t>
            </a:r>
            <a:r>
              <a:rPr lang="en-CA" sz="1800" b="1" dirty="0">
                <a:effectLst/>
                <a:latin typeface="Arial Unicode MS" panose="020B0604020202020204" pitchFamily="34" charset="-128"/>
                <a:ea typeface="Arial Unicode MS" panose="020B0604020202020204" pitchFamily="34" charset="-128"/>
                <a:cs typeface="Arial Unicode MS" panose="020B0604020202020204" pitchFamily="34" charset="-128"/>
              </a:rPr>
              <a:t>K-</a:t>
            </a:r>
            <a:r>
              <a:rPr lang="hi-IN" sz="1800" b="1" dirty="0">
                <a:effectLst/>
                <a:latin typeface="Arial Unicode MS" panose="020B0604020202020204" pitchFamily="34" charset="-128"/>
                <a:ea typeface="Arial Unicode MS" panose="020B0604020202020204" pitchFamily="34" charset="-128"/>
                <a:cs typeface="Arial Unicode MS" panose="020B0604020202020204" pitchFamily="34" charset="-128"/>
              </a:rPr>
              <a:t>12 छात्र - 12</a:t>
            </a:r>
            <a:r>
              <a:rPr lang="en-CA" sz="1800" b="1" dirty="0">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hi-IN" sz="1800" b="1" dirty="0">
                <a:effectLst/>
                <a:latin typeface="Arial Unicode MS" panose="020B0604020202020204" pitchFamily="34" charset="-128"/>
                <a:ea typeface="Arial Unicode MS" panose="020B0604020202020204" pitchFamily="34" charset="-128"/>
                <a:cs typeface="Arial Unicode MS" panose="020B0604020202020204" pitchFamily="34" charset="-128"/>
              </a:rPr>
              <a:t>393 में से 9</a:t>
            </a:r>
            <a:r>
              <a:rPr lang="en-CA" sz="1800" b="1" dirty="0">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hi-IN" sz="1800" b="1" dirty="0">
                <a:effectLst/>
                <a:latin typeface="Arial Unicode MS" panose="020B0604020202020204" pitchFamily="34" charset="-128"/>
                <a:ea typeface="Arial Unicode MS" panose="020B0604020202020204" pitchFamily="34" charset="-128"/>
                <a:cs typeface="Arial Unicode MS" panose="020B0604020202020204" pitchFamily="34" charset="-128"/>
              </a:rPr>
              <a:t>567 = भाग लेने की 77% दर</a:t>
            </a:r>
            <a:endParaRPr lang="en-CA" sz="18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Raavi" panose="020B0502040204020203" pitchFamily="34" charset="0"/>
              </a:rPr>
              <a:t> </a:t>
            </a:r>
          </a:p>
        </p:txBody>
      </p:sp>
      <p:sp>
        <p:nvSpPr>
          <p:cNvPr id="110" name="Google Shape;110;g12f13818fa0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13b256bc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13b256bc9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1313b256bc9_0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f13818fa0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2f13818fa0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hi-IN" sz="18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पुरुष छात्रों के पास आईईपी होने की संभावना कुल एचडीएसबी छात्र</a:t>
            </a:r>
            <a:r>
              <a:rPr lang="en-CA" sz="18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18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संख्या में उनकी उपस्थिति की तुलना में </a:t>
            </a:r>
            <a:r>
              <a:rPr lang="en-CA" sz="1800" b="1"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1.26 </a:t>
            </a:r>
            <a:r>
              <a:rPr lang="hi-IN" sz="1800" b="1"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गुना अधिक </a:t>
            </a:r>
            <a:r>
              <a:rPr lang="hi-IN" sz="18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है। इसके अलावा</a:t>
            </a:r>
            <a:r>
              <a:rPr lang="en-CA" sz="18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18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पुरुष छात्रों</a:t>
            </a:r>
            <a:r>
              <a:rPr lang="en-CA" sz="18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18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के पास महिला छात्रों की तुलना में आईईपी होने की संभावना </a:t>
            </a:r>
            <a:r>
              <a:rPr lang="en-CA" sz="1800" b="1"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1.7 </a:t>
            </a:r>
            <a:r>
              <a:rPr lang="hi-IN" sz="1800" b="1"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गुना अधिक </a:t>
            </a:r>
            <a:r>
              <a:rPr lang="en-CA" sz="18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hi-IN" sz="18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डेटा नहीं दिखाया गया) है।</a:t>
            </a:r>
            <a:r>
              <a:rPr lang="en-CA" sz="18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300" dirty="0">
              <a:latin typeface="Arial Unicode MS" panose="020B0604020202020204" pitchFamily="34" charset="-128"/>
              <a:ea typeface="Arial Unicode MS" panose="020B0604020202020204" pitchFamily="34" charset="-128"/>
              <a:cs typeface="Arial Unicode MS" panose="020B0604020202020204" pitchFamily="34" charset="-128"/>
              <a:sym typeface="Open Sans"/>
            </a:endParaRPr>
          </a:p>
          <a:p>
            <a:pPr marL="0" lvl="0" indent="0" algn="l" rtl="0">
              <a:lnSpc>
                <a:spcPct val="115000"/>
              </a:lnSpc>
              <a:spcBef>
                <a:spcPts val="1200"/>
              </a:spcBef>
              <a:spcAft>
                <a:spcPts val="0"/>
              </a:spcAft>
              <a:buClr>
                <a:schemeClr val="dk1"/>
              </a:buClr>
              <a:buSzPts val="1100"/>
              <a:buFont typeface="Arial"/>
              <a:buNone/>
            </a:pPr>
            <a:endParaRPr lang="en-CA" dirty="0">
              <a:latin typeface="Open Sans"/>
              <a:ea typeface="Open Sans"/>
              <a:cs typeface="Open Sans"/>
              <a:sym typeface="Open Sans"/>
            </a:endParaRPr>
          </a:p>
          <a:p>
            <a:pPr marL="0" lvl="0" indent="0" algn="l" rtl="0">
              <a:lnSpc>
                <a:spcPct val="115000"/>
              </a:lnSpc>
              <a:spcBef>
                <a:spcPts val="1200"/>
              </a:spcBef>
              <a:spcAft>
                <a:spcPts val="0"/>
              </a:spcAft>
              <a:buNone/>
            </a:pPr>
            <a:endParaRPr sz="1300" dirty="0">
              <a:latin typeface="Open Sans"/>
              <a:ea typeface="Open Sans"/>
              <a:cs typeface="Open Sans"/>
              <a:sym typeface="Open Sans"/>
            </a:endParaRPr>
          </a:p>
        </p:txBody>
      </p:sp>
      <p:sp>
        <p:nvSpPr>
          <p:cNvPr id="123" name="Google Shape;123;g12f13818fa0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f13818fa0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f13818fa0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hi-IN" sz="1800" b="0" i="0" u="none" strike="noStrike" dirty="0">
                <a:solidFill>
                  <a:srgbClr val="000000"/>
                </a:solidFill>
                <a:effectLst/>
                <a:latin typeface="Arial" panose="020B0604020202020204" pitchFamily="34" charset="0"/>
              </a:rPr>
              <a:t>जो छात्र अपनी पहचान लड़के/पुरुष के तौर पर करते हैं, अथवा विभिन्न लिंगीय छात्र हैं, आईईपी वाले छात्रों में उनकी संख्या अनुपात से अधिक है। विभिन्न लिंगीय छात्रों के पास आईईपी होने की </a:t>
            </a:r>
            <a:r>
              <a:rPr lang="hi-IN" sz="1800" b="1" i="0" u="none" strike="noStrike" dirty="0">
                <a:solidFill>
                  <a:srgbClr val="000000"/>
                </a:solidFill>
                <a:effectLst/>
                <a:latin typeface="Arial" panose="020B0604020202020204" pitchFamily="34" charset="0"/>
              </a:rPr>
              <a:t>संभावना</a:t>
            </a:r>
            <a:r>
              <a:rPr lang="hi-IN" sz="1800" b="0" i="0" u="none" strike="noStrike" dirty="0">
                <a:solidFill>
                  <a:srgbClr val="000000"/>
                </a:solidFill>
                <a:effectLst/>
                <a:latin typeface="Arial" panose="020B0604020202020204" pitchFamily="34" charset="0"/>
              </a:rPr>
              <a:t> एच.डी.एस.बी. की समुचित आबादी में उनकी संख्या की तुलना में </a:t>
            </a:r>
            <a:r>
              <a:rPr lang="hi-IN" sz="1800" b="1" i="0" u="none" strike="noStrike" dirty="0">
                <a:solidFill>
                  <a:srgbClr val="000000"/>
                </a:solidFill>
                <a:effectLst/>
                <a:latin typeface="Arial" panose="020B0604020202020204" pitchFamily="34" charset="0"/>
              </a:rPr>
              <a:t>1.5 गुना अधिक</a:t>
            </a:r>
            <a:r>
              <a:rPr lang="hi-IN" sz="1800" b="0" i="0" u="none" strike="noStrike" dirty="0">
                <a:solidFill>
                  <a:srgbClr val="000000"/>
                </a:solidFill>
                <a:effectLst/>
                <a:latin typeface="Arial" panose="020B0604020202020204" pitchFamily="34" charset="0"/>
              </a:rPr>
              <a:t> तथा लड़कियों/ महिलाओं की तुलना में उनके पास आईईपी होने की </a:t>
            </a:r>
            <a:r>
              <a:rPr lang="hi-IN" sz="1800" b="1" i="0" u="none" strike="noStrike" dirty="0">
                <a:solidFill>
                  <a:srgbClr val="000000"/>
                </a:solidFill>
                <a:effectLst/>
                <a:latin typeface="Arial" panose="020B0604020202020204" pitchFamily="34" charset="0"/>
              </a:rPr>
              <a:t>संभावना 2 गुना अधिक </a:t>
            </a:r>
            <a:r>
              <a:rPr lang="hi-IN" sz="1800" b="0" i="0" u="none" strike="noStrike" dirty="0">
                <a:solidFill>
                  <a:srgbClr val="000000"/>
                </a:solidFill>
                <a:effectLst/>
                <a:latin typeface="Arial" panose="020B0604020202020204" pitchFamily="34" charset="0"/>
              </a:rPr>
              <a:t>है (ग्राफ दिखाया नहीं गया)। लड़कों/पुरुषों के पास लड़कियों/महिलाओं की तुलना में आईईपी होने की संभावना 1.7 गुना अधिक है। </a:t>
            </a:r>
            <a:endParaRPr lang="en-US" sz="1800" b="0" i="0" u="none" strike="noStrike" dirty="0">
              <a:solidFill>
                <a:srgbClr val="000000"/>
              </a:solidFill>
              <a:effectLst/>
              <a:latin typeface="Arial" panose="020B0604020202020204" pitchFamily="34" charset="0"/>
            </a:endParaRPr>
          </a:p>
          <a:p>
            <a:pPr marL="0" lvl="0" indent="0" algn="l" rtl="0">
              <a:lnSpc>
                <a:spcPct val="115000"/>
              </a:lnSpc>
              <a:spcBef>
                <a:spcPts val="1200"/>
              </a:spcBef>
              <a:spcAft>
                <a:spcPts val="0"/>
              </a:spcAft>
              <a:buClr>
                <a:schemeClr val="dk1"/>
              </a:buClr>
              <a:buSzPts val="1100"/>
              <a:buFont typeface="Arial"/>
              <a:buNone/>
            </a:pPr>
            <a:r>
              <a:rPr lang="hi-IN" sz="1800" b="0" i="0" u="none" strike="noStrike" dirty="0">
                <a:solidFill>
                  <a:srgbClr val="000000"/>
                </a:solidFill>
                <a:effectLst/>
                <a:latin typeface="Arial" panose="020B0604020202020204" pitchFamily="34" charset="0"/>
              </a:rPr>
              <a:t>जो छात्र अपनी पहचान लड़के/ पुरुष के तौर पर करते हैं, के पास आईईपी होने की संभावना एच.डी.एस.बी. की समुचित आबादी में उनकी संख्या के अनुसार जो भविष्यवाणी होनी चाहिए, उसकी तुलना में </a:t>
            </a:r>
            <a:r>
              <a:rPr lang="hi-IN" sz="1800" b="1" i="0" u="none" strike="noStrike" dirty="0">
                <a:solidFill>
                  <a:srgbClr val="000000"/>
                </a:solidFill>
                <a:effectLst/>
                <a:latin typeface="Arial" panose="020B0604020202020204" pitchFamily="34" charset="0"/>
              </a:rPr>
              <a:t>1.2 गुना अधिक </a:t>
            </a:r>
            <a:r>
              <a:rPr lang="hi-IN" sz="1800" b="0" i="0" u="none" strike="noStrike" dirty="0">
                <a:solidFill>
                  <a:srgbClr val="000000"/>
                </a:solidFill>
                <a:effectLst/>
                <a:latin typeface="Arial" panose="020B0604020202020204" pitchFamily="34" charset="0"/>
              </a:rPr>
              <a:t>है। </a:t>
            </a:r>
            <a:endParaRPr dirty="0">
              <a:latin typeface="Open Sans"/>
              <a:ea typeface="Open Sans"/>
              <a:cs typeface="Open Sans"/>
              <a:sym typeface="Open Sans"/>
            </a:endParaRPr>
          </a:p>
          <a:p>
            <a:pPr marL="0" lvl="0" indent="0" algn="l" rtl="0">
              <a:spcBef>
                <a:spcPts val="0"/>
              </a:spcBef>
              <a:spcAft>
                <a:spcPts val="0"/>
              </a:spcAft>
              <a:buNone/>
            </a:pPr>
            <a:endParaRPr sz="1300" dirty="0">
              <a:latin typeface="Open Sans"/>
              <a:ea typeface="Open Sans"/>
              <a:cs typeface="Open Sans"/>
              <a:sym typeface="Open Sans"/>
            </a:endParaRPr>
          </a:p>
        </p:txBody>
      </p:sp>
      <p:sp>
        <p:nvSpPr>
          <p:cNvPr id="130" name="Google Shape;130;g12f13818fa0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f13818fa0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2f13818fa0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hi-IN" sz="1800" b="0" i="0" u="none" strike="noStrike" dirty="0">
                <a:solidFill>
                  <a:srgbClr val="000000"/>
                </a:solidFill>
                <a:effectLst/>
                <a:latin typeface="Arial" panose="020B0604020202020204" pitchFamily="34" charset="0"/>
              </a:rPr>
              <a:t>एल.जी.बी.टी.क्यू.2एस.+ के पास आईईपी होने की संभावना एच.डी.एस.बी. की समुचित आबादी में उनकी संख्या के अनुसार जो भविष्यवाणी होनी चाहिए, उसकी तुलना में </a:t>
            </a:r>
            <a:r>
              <a:rPr lang="hi-IN" sz="1800" b="1" i="0" u="none" strike="noStrike" dirty="0">
                <a:solidFill>
                  <a:srgbClr val="000000"/>
                </a:solidFill>
                <a:effectLst/>
                <a:latin typeface="Arial" panose="020B0604020202020204" pitchFamily="34" charset="0"/>
              </a:rPr>
              <a:t>1.3 गुना अधिक </a:t>
            </a:r>
            <a:r>
              <a:rPr lang="hi-IN" sz="1800" b="0" i="0" u="none" strike="noStrike" dirty="0">
                <a:solidFill>
                  <a:srgbClr val="000000"/>
                </a:solidFill>
                <a:effectLst/>
                <a:latin typeface="Arial" panose="020B0604020202020204" pitchFamily="34" charset="0"/>
              </a:rPr>
              <a:t>है। </a:t>
            </a:r>
            <a:endParaRPr dirty="0">
              <a:latin typeface="Open Sans"/>
              <a:ea typeface="Open Sans"/>
              <a:cs typeface="Open Sans"/>
              <a:sym typeface="Open Sans"/>
            </a:endParaRPr>
          </a:p>
          <a:p>
            <a:pPr marL="0" lvl="0" indent="0" algn="l" rtl="0">
              <a:spcBef>
                <a:spcPts val="0"/>
              </a:spcBef>
              <a:spcAft>
                <a:spcPts val="0"/>
              </a:spcAft>
              <a:buNone/>
            </a:pPr>
            <a:endParaRPr sz="1300" dirty="0">
              <a:latin typeface="Open Sans"/>
              <a:ea typeface="Open Sans"/>
              <a:cs typeface="Open Sans"/>
              <a:sym typeface="Open Sans"/>
            </a:endParaRPr>
          </a:p>
        </p:txBody>
      </p:sp>
      <p:sp>
        <p:nvSpPr>
          <p:cNvPr id="137" name="Google Shape;137;g12f13818fa0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2f13818fa0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2f13818fa0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hi-IN" sz="1800" b="0" dirty="0">
                <a:solidFill>
                  <a:srgbClr val="000000"/>
                </a:solidFill>
                <a:effectLst/>
                <a:latin typeface="Calibri" panose="020F0502020204030204" pitchFamily="34" charset="0"/>
                <a:ea typeface="Calibri" panose="020F0502020204030204" pitchFamily="34" charset="0"/>
                <a:cs typeface="Arial Unicode MS" panose="020B0604020202020204" pitchFamily="34" charset="-128"/>
              </a:rPr>
              <a:t>आईईपी वाले छात्रों में काले</a:t>
            </a:r>
            <a:r>
              <a:rPr lang="en-CA" sz="1800" b="0" dirty="0">
                <a:solidFill>
                  <a:srgbClr val="000000"/>
                </a:solidFill>
                <a:effectLst/>
                <a:latin typeface="Arial Unicode MS" panose="020B0604020202020204" pitchFamily="34" charset="-128"/>
                <a:ea typeface="Calibri" panose="020F0502020204030204" pitchFamily="34" charset="0"/>
                <a:cs typeface="Raavi" panose="020B0502040204020203" pitchFamily="34" charset="0"/>
              </a:rPr>
              <a:t>,  </a:t>
            </a:r>
            <a:r>
              <a:rPr lang="hi-IN" sz="1800" b="0" dirty="0">
                <a:solidFill>
                  <a:srgbClr val="000000"/>
                </a:solidFill>
                <a:effectLst/>
                <a:latin typeface="Calibri" panose="020F0502020204030204" pitchFamily="34" charset="0"/>
                <a:ea typeface="Calibri" panose="020F0502020204030204" pitchFamily="34" charset="0"/>
                <a:cs typeface="Arial Unicode MS" panose="020B0604020202020204" pitchFamily="34" charset="-128"/>
              </a:rPr>
              <a:t>मूलनिवासी तथा श्वेत छात्रों की प्रतिनिधिता</a:t>
            </a:r>
            <a:r>
              <a:rPr lang="en-CA" sz="1800" b="0" dirty="0">
                <a:solidFill>
                  <a:srgbClr val="000000"/>
                </a:solidFill>
                <a:effectLst/>
                <a:latin typeface="Arial Unicode MS" panose="020B0604020202020204" pitchFamily="34" charset="-128"/>
                <a:ea typeface="Calibri" panose="020F0502020204030204" pitchFamily="34" charset="0"/>
                <a:cs typeface="Raavi" panose="020B0502040204020203" pitchFamily="34" charset="0"/>
              </a:rPr>
              <a:t> </a:t>
            </a:r>
            <a:r>
              <a:rPr lang="hi-IN" sz="1800" b="1" dirty="0">
                <a:solidFill>
                  <a:srgbClr val="000000"/>
                </a:solidFill>
                <a:effectLst/>
                <a:latin typeface="Calibri" panose="020F0502020204030204" pitchFamily="34" charset="0"/>
                <a:ea typeface="Calibri" panose="020F0502020204030204" pitchFamily="34" charset="0"/>
                <a:cs typeface="Arial Unicode MS" panose="020B0604020202020204" pitchFamily="34" charset="-128"/>
              </a:rPr>
              <a:t>अनुपात से अधिक </a:t>
            </a:r>
            <a:r>
              <a:rPr lang="hi-IN" sz="1800" b="0" dirty="0">
                <a:solidFill>
                  <a:srgbClr val="000000"/>
                </a:solidFill>
                <a:effectLst/>
                <a:latin typeface="Calibri" panose="020F0502020204030204" pitchFamily="34" charset="0"/>
                <a:ea typeface="Calibri" panose="020F0502020204030204" pitchFamily="34" charset="0"/>
                <a:cs typeface="Arial Unicode MS" panose="020B0604020202020204" pitchFamily="34" charset="-128"/>
              </a:rPr>
              <a:t>है। विशेषकर मूल निवासी छात्रों के पास आईईपी होने की संभावना एच.डी.एस.बी. की समुचित आबादी में उनकी संख्या के अनुसार जो भविष्यवाणी होनी चाहिए, उसकी तुलना में </a:t>
            </a:r>
            <a:r>
              <a:rPr lang="hi-IN" sz="1800" b="1" dirty="0">
                <a:solidFill>
                  <a:srgbClr val="000000"/>
                </a:solidFill>
                <a:effectLst/>
                <a:latin typeface="Calibri" panose="020F0502020204030204" pitchFamily="34" charset="0"/>
                <a:ea typeface="Calibri" panose="020F0502020204030204" pitchFamily="34" charset="0"/>
                <a:cs typeface="Arial Unicode MS" panose="020B0604020202020204" pitchFamily="34" charset="-128"/>
              </a:rPr>
              <a:t>1.6 गुना अधिक </a:t>
            </a:r>
            <a:r>
              <a:rPr lang="hi-IN" sz="1800" b="0" dirty="0">
                <a:solidFill>
                  <a:srgbClr val="000000"/>
                </a:solidFill>
                <a:effectLst/>
                <a:latin typeface="Calibri" panose="020F0502020204030204" pitchFamily="34" charset="0"/>
                <a:ea typeface="Calibri" panose="020F0502020204030204" pitchFamily="34" charset="0"/>
                <a:cs typeface="Arial Unicode MS" panose="020B0604020202020204" pitchFamily="34" charset="-128"/>
              </a:rPr>
              <a:t>है। </a:t>
            </a:r>
            <a:endParaRPr b="0" dirty="0">
              <a:latin typeface="Open Sans"/>
              <a:ea typeface="Open Sans"/>
              <a:cs typeface="Open Sans"/>
              <a:sym typeface="Open Sans"/>
            </a:endParaRPr>
          </a:p>
          <a:p>
            <a:pPr marL="0" lvl="0" indent="0" algn="l" rtl="0">
              <a:spcBef>
                <a:spcPts val="0"/>
              </a:spcBef>
              <a:spcAft>
                <a:spcPts val="0"/>
              </a:spcAft>
              <a:buNone/>
            </a:pPr>
            <a:endParaRPr dirty="0"/>
          </a:p>
        </p:txBody>
      </p:sp>
      <p:sp>
        <p:nvSpPr>
          <p:cNvPr id="144" name="Google Shape;144;g12f13818fa0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a:ea typeface="Open Sans"/>
                <a:cs typeface="Open Sans"/>
                <a:sym typeface="Open Sans"/>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9pPr>
          </a:lstStyle>
          <a:p>
            <a:endParaRPr/>
          </a:p>
        </p:txBody>
      </p:sp>
      <p:sp>
        <p:nvSpPr>
          <p:cNvPr id="18" name="Google Shape;18;p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 name="Google Shape;19;p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20" name="Google Shape;20;p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11"/>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76" name="Google Shape;76;p1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77" name="Google Shape;77;p1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78" name="Google Shape;78;p1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12"/>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82" name="Google Shape;82;p1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83" name="Google Shape;83;p1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84" name="Google Shape;84;p1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 name="Google Shape;24;p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25" name="Google Shape;25;p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26" name="Google Shape;26;p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3"/>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Open Sans"/>
                <a:ea typeface="Open Sans"/>
                <a:cs typeface="Open Sans"/>
                <a:sym typeface="Open Sans"/>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Open Sans"/>
                <a:ea typeface="Open Sans"/>
                <a:cs typeface="Open Sans"/>
                <a:sym typeface="Open Sans"/>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9pPr>
          </a:lstStyle>
          <a:p>
            <a:endParaRPr/>
          </a:p>
        </p:txBody>
      </p:sp>
      <p:sp>
        <p:nvSpPr>
          <p:cNvPr id="31" name="Google Shape;31;p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 name="Google Shape;32;p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3" name="Google Shape;33;p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7" name="Google Shape;37;p5"/>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8" name="Google Shape;38;p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9" name="Google Shape;39;p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40" name="Google Shape;40;p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6"/>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44" name="Google Shape;44;p6"/>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5" name="Google Shape;45;p6"/>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46" name="Google Shape;46;p6"/>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7" name="Google Shape;47;p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48" name="Google Shape;48;p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49" name="Google Shape;49;p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3" name="Google Shape;53;p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4" name="Google Shape;54;p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7" name="Google Shape;57;p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8" name="Google Shape;58;p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9"/>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62" name="Google Shape;62;p9"/>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63" name="Google Shape;63;p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64" name="Google Shape;64;p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65" name="Google Shape;65;p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69" name="Google Shape;69;p10"/>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70" name="Google Shape;70;p1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71" name="Google Shape;71;p1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72" name="Google Shape;72;p1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 name="Google Shape;14;p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l="258" r="258"/>
          <a:stretch/>
        </p:blipFill>
        <p:spPr>
          <a:xfrm>
            <a:off x="0" y="0"/>
            <a:ext cx="9143972" cy="5143501"/>
          </a:xfrm>
          <a:prstGeom prst="rect">
            <a:avLst/>
          </a:prstGeom>
          <a:noFill/>
          <a:ln>
            <a:noFill/>
          </a:ln>
        </p:spPr>
      </p:pic>
      <p:sp>
        <p:nvSpPr>
          <p:cNvPr id="90" name="Google Shape;90;p13"/>
          <p:cNvSpPr txBox="1"/>
          <p:nvPr/>
        </p:nvSpPr>
        <p:spPr>
          <a:xfrm>
            <a:off x="3846450" y="1055300"/>
            <a:ext cx="5115300" cy="1805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hi-IN" sz="3600" b="1" dirty="0">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छात्र</a:t>
            </a:r>
            <a:r>
              <a:rPr lang="en-US" sz="3600" b="1" dirty="0">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 </a:t>
            </a:r>
            <a:r>
              <a:rPr lang="hi-IN" sz="3600" b="1" dirty="0">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जनमत संग्रह </a:t>
            </a:r>
            <a:endParaRPr lang="en-US" sz="3600" b="1" dirty="0">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endParaRPr>
          </a:p>
          <a:p>
            <a:pPr marL="0" lvl="0" indent="0" algn="r" rtl="0">
              <a:spcBef>
                <a:spcPts val="0"/>
              </a:spcBef>
              <a:spcAft>
                <a:spcPts val="0"/>
              </a:spcAft>
              <a:buClr>
                <a:schemeClr val="dk1"/>
              </a:buClr>
              <a:buFont typeface="Arial"/>
              <a:buNone/>
            </a:pPr>
            <a:r>
              <a:rPr lang="hi-IN" sz="2800" b="1" dirty="0">
                <a:solidFill>
                  <a:schemeClr val="lt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छात्रों की पहचान </a:t>
            </a:r>
            <a:r>
              <a:rPr lang="hi-IN"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rPr>
              <a:t>तथा </a:t>
            </a:r>
            <a:r>
              <a:rPr lang="hi-IN" sz="2800" b="1"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rPr>
              <a:t>अनुभवों के आधार पर अलग किया गया </a:t>
            </a:r>
            <a:endParaRPr lang="en-US" sz="2800" b="1"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lgn="r" rtl="0">
              <a:spcBef>
                <a:spcPts val="0"/>
              </a:spcBef>
              <a:spcAft>
                <a:spcPts val="0"/>
              </a:spcAft>
              <a:buClr>
                <a:schemeClr val="dk1"/>
              </a:buClr>
              <a:buFont typeface="Arial"/>
              <a:buNone/>
            </a:pPr>
            <a:r>
              <a:rPr lang="hi-IN" sz="2800" b="1"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rPr>
              <a:t>विशेष शिक्षा डेटा</a:t>
            </a:r>
            <a:endParaRPr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sym typeface="Open Sans"/>
            </a:endParaRPr>
          </a:p>
        </p:txBody>
      </p:sp>
      <p:sp>
        <p:nvSpPr>
          <p:cNvPr id="91" name="Google Shape;91;p13"/>
          <p:cNvSpPr txBox="1"/>
          <p:nvPr/>
        </p:nvSpPr>
        <p:spPr>
          <a:xfrm>
            <a:off x="363498" y="3724050"/>
            <a:ext cx="44829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i-IN" sz="1600" dirty="0">
                <a:latin typeface="Arial Unicode MS" panose="020B0604020202020204" pitchFamily="34" charset="-128"/>
                <a:ea typeface="Arial Unicode MS" panose="020B0604020202020204" pitchFamily="34" charset="-128"/>
                <a:cs typeface="Arial Unicode MS" panose="020B0604020202020204" pitchFamily="34" charset="-128"/>
                <a:sym typeface="Open Sans"/>
              </a:rPr>
              <a:t>रोसाना बिस्सेग्लिया, पीएचडी</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sym typeface="Open Sans"/>
            </a:endParaRPr>
          </a:p>
          <a:p>
            <a:pPr marL="0" lvl="0" indent="0" algn="l" rtl="0">
              <a:spcBef>
                <a:spcPts val="0"/>
              </a:spcBef>
              <a:spcAft>
                <a:spcPts val="0"/>
              </a:spcAft>
              <a:buNone/>
            </a:pPr>
            <a:r>
              <a:rPr lang="hi-IN" sz="1600" dirty="0">
                <a:latin typeface="Arial Unicode MS" panose="020B0604020202020204" pitchFamily="34" charset="-128"/>
                <a:ea typeface="Arial Unicode MS" panose="020B0604020202020204" pitchFamily="34" charset="-128"/>
                <a:cs typeface="Arial Unicode MS" panose="020B0604020202020204" pitchFamily="34" charset="-128"/>
                <a:sym typeface="Open Sans"/>
              </a:rPr>
              <a:t>मारिया ग्लिसिक, पीएचडी</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sym typeface="Open Sans"/>
            </a:endParaRPr>
          </a:p>
          <a:p>
            <a:pPr marL="0" lvl="0" indent="0" algn="l" rtl="0">
              <a:spcBef>
                <a:spcPts val="0"/>
              </a:spcBef>
              <a:spcAft>
                <a:spcPts val="0"/>
              </a:spcAft>
              <a:buNone/>
            </a:pPr>
            <a:r>
              <a:rPr lang="hi-IN" sz="1600" dirty="0">
                <a:latin typeface="Arial Unicode MS" panose="020B0604020202020204" pitchFamily="34" charset="-128"/>
                <a:ea typeface="Arial Unicode MS" panose="020B0604020202020204" pitchFamily="34" charset="-128"/>
                <a:cs typeface="Arial Unicode MS" panose="020B0604020202020204" pitchFamily="34" charset="-128"/>
                <a:sym typeface="Open Sans"/>
              </a:rPr>
              <a:t>अनुसंधान और जवाबदेही विभाग</a:t>
            </a:r>
            <a:endParaRPr sz="1600" dirty="0">
              <a:latin typeface="Arial Unicode MS" panose="020B0604020202020204" pitchFamily="34" charset="-128"/>
              <a:ea typeface="Arial Unicode MS" panose="020B0604020202020204" pitchFamily="34" charset="-128"/>
              <a:cs typeface="Arial Unicode MS" panose="020B0604020202020204" pitchFamily="34" charset="-128"/>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sz="32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lgn="ctr" rtl="0">
              <a:spcBef>
                <a:spcPts val="1000"/>
              </a:spcBef>
              <a:spcAft>
                <a:spcPts val="0"/>
              </a:spcAft>
              <a:buNone/>
            </a:pPr>
            <a:endParaRPr sz="32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lgn="ctr" rtl="0">
              <a:lnSpc>
                <a:spcPct val="150000"/>
              </a:lnSpc>
              <a:spcBef>
                <a:spcPts val="1000"/>
              </a:spcBef>
              <a:spcAft>
                <a:spcPts val="0"/>
              </a:spcAft>
              <a:buNone/>
            </a:pPr>
            <a:r>
              <a:rPr lang="hi-IN" sz="2800" b="1" i="0" u="none" strike="noStrike" dirty="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आईईपी वाले छात्र अपने स्कूल के वातावरण, अपनेपन की भावना तथा सकारात्मक  प्रतिनिधित्व को क्या दर्जा देते हैं?</a:t>
            </a:r>
            <a:endParaRPr lang="hi-IN" sz="28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i-IN" sz="2800" b="1" i="0" u="none" strike="noStrike"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स्कूल के वातावरण</a:t>
            </a:r>
            <a:r>
              <a:rPr lang="en-US" sz="2800" b="1" i="0" u="none" strike="noStrike"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2800" b="1" i="0" u="none" strike="noStrike"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तथा अपनेपन की भावना</a:t>
            </a:r>
            <a:r>
              <a:rPr lang="hi-IN" sz="2800" i="0" u="none" strike="noStrike"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के अनुसार आईईपी </a:t>
            </a:r>
            <a:endParaRPr sz="2800" dirty="0">
              <a:solidFill>
                <a:schemeClr val="tx1"/>
              </a:solidFill>
            </a:endParaRPr>
          </a:p>
        </p:txBody>
      </p:sp>
      <p:pic>
        <p:nvPicPr>
          <p:cNvPr id="161" name="Google Shape;161;p23"/>
          <p:cNvPicPr preferRelativeResize="0"/>
          <p:nvPr/>
        </p:nvPicPr>
        <p:blipFill>
          <a:blip r:embed="rId3">
            <a:alphaModFix/>
          </a:blip>
          <a:stretch>
            <a:fillRect/>
          </a:stretch>
        </p:blipFill>
        <p:spPr>
          <a:xfrm>
            <a:off x="2147257" y="1239303"/>
            <a:ext cx="4849482" cy="515400"/>
          </a:xfrm>
          <a:prstGeom prst="rect">
            <a:avLst/>
          </a:prstGeom>
          <a:noFill/>
          <a:ln>
            <a:noFill/>
          </a:ln>
        </p:spPr>
      </p:pic>
      <p:pic>
        <p:nvPicPr>
          <p:cNvPr id="162" name="Google Shape;162;p23"/>
          <p:cNvPicPr preferRelativeResize="0"/>
          <p:nvPr/>
        </p:nvPicPr>
        <p:blipFill>
          <a:blip r:embed="rId4">
            <a:alphaModFix/>
          </a:blip>
          <a:stretch>
            <a:fillRect/>
          </a:stretch>
        </p:blipFill>
        <p:spPr>
          <a:xfrm>
            <a:off x="152400" y="1907103"/>
            <a:ext cx="8839200" cy="2760571"/>
          </a:xfrm>
          <a:prstGeom prst="rect">
            <a:avLst/>
          </a:prstGeom>
          <a:noFill/>
          <a:ln>
            <a:noFill/>
          </a:ln>
        </p:spPr>
      </p:pic>
      <p:sp>
        <p:nvSpPr>
          <p:cNvPr id="7" name="TextBox 6">
            <a:extLst>
              <a:ext uri="{FF2B5EF4-FFF2-40B4-BE49-F238E27FC236}">
                <a16:creationId xmlns:a16="http://schemas.microsoft.com/office/drawing/2014/main" id="{D9162BDE-8A7F-F5D2-6E20-9B3E17EA70AB}"/>
              </a:ext>
            </a:extLst>
          </p:cNvPr>
          <p:cNvSpPr txBox="1"/>
          <p:nvPr/>
        </p:nvSpPr>
        <p:spPr>
          <a:xfrm>
            <a:off x="683584" y="4403161"/>
            <a:ext cx="1109190" cy="261610"/>
          </a:xfrm>
          <a:prstGeom prst="rect">
            <a:avLst/>
          </a:prstGeom>
          <a:solidFill>
            <a:schemeClr val="bg1"/>
          </a:solidFill>
        </p:spPr>
        <p:txBody>
          <a:bodyPr wrap="square" rtlCol="0">
            <a:spAutoFit/>
          </a:bodyPr>
          <a:lstStyle/>
          <a:p>
            <a:pPr algn="ct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आईईपी</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TextBox 7">
            <a:extLst>
              <a:ext uri="{FF2B5EF4-FFF2-40B4-BE49-F238E27FC236}">
                <a16:creationId xmlns:a16="http://schemas.microsoft.com/office/drawing/2014/main" id="{12A864C4-C2ED-A9F0-1DE8-51E82AF0ECBB}"/>
              </a:ext>
            </a:extLst>
          </p:cNvPr>
          <p:cNvSpPr txBox="1"/>
          <p:nvPr/>
        </p:nvSpPr>
        <p:spPr>
          <a:xfrm>
            <a:off x="6945009" y="4385713"/>
            <a:ext cx="1646834" cy="261610"/>
          </a:xfrm>
          <a:prstGeom prst="rect">
            <a:avLst/>
          </a:prstGeom>
          <a:solidFill>
            <a:schemeClr val="bg1"/>
          </a:solidFill>
        </p:spPr>
        <p:txBody>
          <a:bodyPr wrap="square" rtlCol="0">
            <a:spAutoFit/>
          </a:bodyPr>
          <a:lstStyle/>
          <a:p>
            <a:pPr algn="ct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आईईपी</a:t>
            </a:r>
            <a:r>
              <a:rPr lang="en-US"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के बिना</a:t>
            </a:r>
            <a:r>
              <a:rPr lang="en-US"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a:extLst>
              <a:ext uri="{FF2B5EF4-FFF2-40B4-BE49-F238E27FC236}">
                <a16:creationId xmlns:a16="http://schemas.microsoft.com/office/drawing/2014/main" id="{69048A9C-EFB3-80D9-155E-0748AC026146}"/>
              </a:ext>
            </a:extLst>
          </p:cNvPr>
          <p:cNvSpPr txBox="1"/>
          <p:nvPr/>
        </p:nvSpPr>
        <p:spPr>
          <a:xfrm>
            <a:off x="2070846" y="4404599"/>
            <a:ext cx="1646834" cy="261610"/>
          </a:xfrm>
          <a:prstGeom prst="rect">
            <a:avLst/>
          </a:prstGeom>
          <a:solidFill>
            <a:schemeClr val="bg1"/>
          </a:solidFill>
        </p:spPr>
        <p:txBody>
          <a:bodyPr wrap="square" rtlCol="0">
            <a:spAutoFit/>
          </a:bodyPr>
          <a:lstStyle/>
          <a:p>
            <a:pPr algn="ct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आईईपी</a:t>
            </a:r>
            <a:r>
              <a:rPr lang="en-US"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के बिना</a:t>
            </a:r>
            <a:r>
              <a:rPr lang="en-US"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TextBox 9">
            <a:extLst>
              <a:ext uri="{FF2B5EF4-FFF2-40B4-BE49-F238E27FC236}">
                <a16:creationId xmlns:a16="http://schemas.microsoft.com/office/drawing/2014/main" id="{D55C31D8-3117-45E2-BE8C-A0A4F4BF9365}"/>
              </a:ext>
            </a:extLst>
          </p:cNvPr>
          <p:cNvSpPr txBox="1"/>
          <p:nvPr/>
        </p:nvSpPr>
        <p:spPr>
          <a:xfrm>
            <a:off x="5436062" y="4403161"/>
            <a:ext cx="1109190" cy="261610"/>
          </a:xfrm>
          <a:prstGeom prst="rect">
            <a:avLst/>
          </a:prstGeom>
          <a:solidFill>
            <a:schemeClr val="bg1"/>
          </a:solidFill>
        </p:spPr>
        <p:txBody>
          <a:bodyPr wrap="square" rtlCol="0">
            <a:spAutoFit/>
          </a:bodyPr>
          <a:lstStyle/>
          <a:p>
            <a:pPr algn="ct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आईईपी</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a:extLst>
              <a:ext uri="{FF2B5EF4-FFF2-40B4-BE49-F238E27FC236}">
                <a16:creationId xmlns:a16="http://schemas.microsoft.com/office/drawing/2014/main" id="{13A39411-CC7A-5346-8A8D-C9626C640782}"/>
              </a:ext>
            </a:extLst>
          </p:cNvPr>
          <p:cNvSpPr txBox="1"/>
          <p:nvPr/>
        </p:nvSpPr>
        <p:spPr>
          <a:xfrm>
            <a:off x="946036" y="2035818"/>
            <a:ext cx="2880173" cy="261610"/>
          </a:xfrm>
          <a:prstGeom prst="rect">
            <a:avLst/>
          </a:prstGeom>
          <a:solidFill>
            <a:schemeClr val="bg1"/>
          </a:solidFill>
        </p:spPr>
        <p:txBody>
          <a:bodyPr wrap="square" rtlCol="0">
            <a:spAutoFit/>
          </a:bodyPr>
          <a:lstStyle/>
          <a:p>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स्कूल के सकारात्मक वातावरण के बारे में  कम भावना</a:t>
            </a:r>
            <a:endParaRPr lang="en-CA" sz="11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TextBox 11">
            <a:extLst>
              <a:ext uri="{FF2B5EF4-FFF2-40B4-BE49-F238E27FC236}">
                <a16:creationId xmlns:a16="http://schemas.microsoft.com/office/drawing/2014/main" id="{B7284703-6A46-B410-9059-49B9DC06B9ED}"/>
              </a:ext>
            </a:extLst>
          </p:cNvPr>
          <p:cNvSpPr txBox="1"/>
          <p:nvPr/>
        </p:nvSpPr>
        <p:spPr>
          <a:xfrm>
            <a:off x="5027688" y="2035818"/>
            <a:ext cx="2762434" cy="261610"/>
          </a:xfrm>
          <a:prstGeom prst="rect">
            <a:avLst/>
          </a:prstGeom>
          <a:solidFill>
            <a:schemeClr val="bg1"/>
          </a:solidFill>
        </p:spPr>
        <p:txBody>
          <a:bodyPr wrap="square" rtlCol="0">
            <a:spAutoFit/>
          </a:bodyPr>
          <a:lstStyle/>
          <a:p>
            <a:pPr algn="ct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अपनेपन के एहसास के बारे में कम भावना</a:t>
            </a:r>
            <a:endParaRPr lang="en-CA" sz="11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TextBox 12">
            <a:extLst>
              <a:ext uri="{FF2B5EF4-FFF2-40B4-BE49-F238E27FC236}">
                <a16:creationId xmlns:a16="http://schemas.microsoft.com/office/drawing/2014/main" id="{4E79EAB9-10F9-3E36-7216-314268426DCB}"/>
              </a:ext>
            </a:extLst>
          </p:cNvPr>
          <p:cNvSpPr txBox="1"/>
          <p:nvPr/>
        </p:nvSpPr>
        <p:spPr>
          <a:xfrm>
            <a:off x="2688083" y="1360718"/>
            <a:ext cx="1261702" cy="169277"/>
          </a:xfrm>
          <a:prstGeom prst="rect">
            <a:avLst/>
          </a:prstGeom>
          <a:solidFill>
            <a:schemeClr val="bg1"/>
          </a:solidFill>
        </p:spPr>
        <p:txBody>
          <a:bodyPr wrap="square" lIns="0" tIns="0" rIns="0" bIns="0" rtlCol="0">
            <a:spAutoFit/>
          </a:bodyPr>
          <a:lstStyle/>
          <a:p>
            <a:pPr algn="ctr"/>
            <a:r>
              <a:rPr lang="hi-IN" sz="1100" b="1" dirty="0">
                <a:latin typeface="Arial Unicode MS" panose="020B0604020202020204" pitchFamily="34" charset="-128"/>
                <a:ea typeface="Arial Unicode MS" panose="020B0604020202020204" pitchFamily="34" charset="-128"/>
                <a:cs typeface="Arial Unicode MS" panose="020B0604020202020204" pitchFamily="34" charset="-128"/>
              </a:rPr>
              <a:t>अनुपात से अधिक</a:t>
            </a:r>
            <a:endParaRPr lang="en-CA" sz="11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TextBox 13">
            <a:extLst>
              <a:ext uri="{FF2B5EF4-FFF2-40B4-BE49-F238E27FC236}">
                <a16:creationId xmlns:a16="http://schemas.microsoft.com/office/drawing/2014/main" id="{FDDB3C97-B3CD-4758-E07F-557E12FA073E}"/>
              </a:ext>
            </a:extLst>
          </p:cNvPr>
          <p:cNvSpPr txBox="1"/>
          <p:nvPr/>
        </p:nvSpPr>
        <p:spPr>
          <a:xfrm>
            <a:off x="4783046" y="1359976"/>
            <a:ext cx="1306032" cy="161583"/>
          </a:xfrm>
          <a:prstGeom prst="rect">
            <a:avLst/>
          </a:prstGeom>
          <a:solidFill>
            <a:schemeClr val="bg1"/>
          </a:solidFill>
        </p:spPr>
        <p:txBody>
          <a:bodyPr wrap="square" lIns="0" tIns="0" rIns="0" bIns="0" rtlCol="0">
            <a:spAutoFit/>
          </a:bodyPr>
          <a:lstStyle/>
          <a:p>
            <a:pPr algn="ctr"/>
            <a:r>
              <a:rPr lang="hi-IN" sz="1050" b="1" dirty="0">
                <a:latin typeface="Arial Unicode MS" panose="020B0604020202020204" pitchFamily="34" charset="-128"/>
                <a:ea typeface="Arial Unicode MS" panose="020B0604020202020204" pitchFamily="34" charset="-128"/>
                <a:cs typeface="Arial Unicode MS" panose="020B0604020202020204" pitchFamily="34" charset="-128"/>
              </a:rPr>
              <a:t>अनुपात से कम </a:t>
            </a:r>
            <a:endParaRPr lang="en-CA" sz="105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hi-IN"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सकारात्मक  प्रतिनिधित्व </a:t>
            </a:r>
            <a:r>
              <a:rPr lang="hi-IN" dirty="0">
                <a:latin typeface="Arial Unicode MS" panose="020B0604020202020204" pitchFamily="34" charset="-128"/>
                <a:ea typeface="Arial Unicode MS" panose="020B0604020202020204" pitchFamily="34" charset="-128"/>
                <a:cs typeface="Arial Unicode MS" panose="020B0604020202020204" pitchFamily="34" charset="-128"/>
              </a:rPr>
              <a:t>के अनुसार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i-IN" dirty="0">
                <a:latin typeface="Arial Unicode MS" panose="020B0604020202020204" pitchFamily="34" charset="-128"/>
                <a:ea typeface="Arial Unicode MS" panose="020B0604020202020204" pitchFamily="34" charset="-128"/>
                <a:cs typeface="Arial Unicode MS" panose="020B0604020202020204" pitchFamily="34" charset="-128"/>
              </a:rPr>
              <a:t>आईईपी </a:t>
            </a:r>
            <a:endParaRP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69" name="Google Shape;169;p24"/>
          <p:cNvPicPr preferRelativeResize="0"/>
          <p:nvPr/>
        </p:nvPicPr>
        <p:blipFill>
          <a:blip r:embed="rId3">
            <a:alphaModFix/>
          </a:blip>
          <a:stretch>
            <a:fillRect/>
          </a:stretch>
        </p:blipFill>
        <p:spPr>
          <a:xfrm>
            <a:off x="2147257" y="1239303"/>
            <a:ext cx="4849482" cy="515400"/>
          </a:xfrm>
          <a:prstGeom prst="rect">
            <a:avLst/>
          </a:prstGeom>
          <a:noFill/>
          <a:ln>
            <a:noFill/>
          </a:ln>
        </p:spPr>
      </p:pic>
      <p:pic>
        <p:nvPicPr>
          <p:cNvPr id="170" name="Google Shape;170;p24"/>
          <p:cNvPicPr preferRelativeResize="0"/>
          <p:nvPr/>
        </p:nvPicPr>
        <p:blipFill>
          <a:blip r:embed="rId4">
            <a:alphaModFix/>
          </a:blip>
          <a:stretch>
            <a:fillRect/>
          </a:stretch>
        </p:blipFill>
        <p:spPr>
          <a:xfrm>
            <a:off x="828200" y="1754700"/>
            <a:ext cx="7461600" cy="2885600"/>
          </a:xfrm>
          <a:prstGeom prst="rect">
            <a:avLst/>
          </a:prstGeom>
          <a:noFill/>
          <a:ln>
            <a:noFill/>
          </a:ln>
        </p:spPr>
      </p:pic>
      <p:sp>
        <p:nvSpPr>
          <p:cNvPr id="5" name="TextBox 4">
            <a:extLst>
              <a:ext uri="{FF2B5EF4-FFF2-40B4-BE49-F238E27FC236}">
                <a16:creationId xmlns:a16="http://schemas.microsoft.com/office/drawing/2014/main" id="{796FB98F-2C2E-3E81-4E68-EC1F5C0F8CD5}"/>
              </a:ext>
            </a:extLst>
          </p:cNvPr>
          <p:cNvSpPr txBox="1"/>
          <p:nvPr/>
        </p:nvSpPr>
        <p:spPr>
          <a:xfrm>
            <a:off x="2688083" y="1372830"/>
            <a:ext cx="1261702" cy="169277"/>
          </a:xfrm>
          <a:prstGeom prst="rect">
            <a:avLst/>
          </a:prstGeom>
          <a:solidFill>
            <a:schemeClr val="bg1"/>
          </a:solidFill>
        </p:spPr>
        <p:txBody>
          <a:bodyPr wrap="square" lIns="0" tIns="0" rIns="0" bIns="0" rtlCol="0">
            <a:spAutoFit/>
          </a:bodyPr>
          <a:lstStyle/>
          <a:p>
            <a:pPr algn="ctr"/>
            <a:r>
              <a:rPr lang="hi-IN" sz="1100" b="1" dirty="0">
                <a:latin typeface="Arial Unicode MS" panose="020B0604020202020204" pitchFamily="34" charset="-128"/>
                <a:ea typeface="Arial Unicode MS" panose="020B0604020202020204" pitchFamily="34" charset="-128"/>
                <a:cs typeface="Arial Unicode MS" panose="020B0604020202020204" pitchFamily="34" charset="-128"/>
              </a:rPr>
              <a:t>अनुपात से अधिक</a:t>
            </a:r>
            <a:endParaRPr lang="en-CA" sz="11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a:extLst>
              <a:ext uri="{FF2B5EF4-FFF2-40B4-BE49-F238E27FC236}">
                <a16:creationId xmlns:a16="http://schemas.microsoft.com/office/drawing/2014/main" id="{2C27A8FC-9AAC-212C-405E-669FDF5E0379}"/>
              </a:ext>
            </a:extLst>
          </p:cNvPr>
          <p:cNvSpPr txBox="1"/>
          <p:nvPr/>
        </p:nvSpPr>
        <p:spPr>
          <a:xfrm>
            <a:off x="4783046" y="1372088"/>
            <a:ext cx="1306032" cy="161583"/>
          </a:xfrm>
          <a:prstGeom prst="rect">
            <a:avLst/>
          </a:prstGeom>
          <a:solidFill>
            <a:schemeClr val="bg1"/>
          </a:solidFill>
        </p:spPr>
        <p:txBody>
          <a:bodyPr wrap="square" lIns="0" tIns="0" rIns="0" bIns="0" rtlCol="0">
            <a:spAutoFit/>
          </a:bodyPr>
          <a:lstStyle/>
          <a:p>
            <a:pPr algn="ctr"/>
            <a:r>
              <a:rPr lang="hi-IN" sz="1050" b="1" dirty="0">
                <a:latin typeface="Arial Unicode MS" panose="020B0604020202020204" pitchFamily="34" charset="-128"/>
                <a:ea typeface="Arial Unicode MS" panose="020B0604020202020204" pitchFamily="34" charset="-128"/>
                <a:cs typeface="Arial Unicode MS" panose="020B0604020202020204" pitchFamily="34" charset="-128"/>
              </a:rPr>
              <a:t>अनुपात से कम </a:t>
            </a:r>
            <a:endParaRPr lang="en-CA" sz="105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Box 6">
            <a:extLst>
              <a:ext uri="{FF2B5EF4-FFF2-40B4-BE49-F238E27FC236}">
                <a16:creationId xmlns:a16="http://schemas.microsoft.com/office/drawing/2014/main" id="{4B87F4CE-3DF9-DF7F-379C-E0C163BBF42E}"/>
              </a:ext>
            </a:extLst>
          </p:cNvPr>
          <p:cNvSpPr txBox="1"/>
          <p:nvPr/>
        </p:nvSpPr>
        <p:spPr>
          <a:xfrm>
            <a:off x="909902" y="1895179"/>
            <a:ext cx="7003927" cy="307777"/>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hi-IN" b="1"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स्कूल की तस्वीरों, सामग्रियों, मजमूनो तथा समागमों में सकारात्मक प्रतिनिधित्व के बारे में कम दर्जा देना</a:t>
            </a:r>
            <a:endParaRPr kumimoji="0" lang="en-US" altLang="en-US" b="1"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TextBox 7">
            <a:extLst>
              <a:ext uri="{FF2B5EF4-FFF2-40B4-BE49-F238E27FC236}">
                <a16:creationId xmlns:a16="http://schemas.microsoft.com/office/drawing/2014/main" id="{EE0D158F-41B8-4517-EC2C-EFAB4BC7F519}"/>
              </a:ext>
            </a:extLst>
          </p:cNvPr>
          <p:cNvSpPr txBox="1"/>
          <p:nvPr/>
        </p:nvSpPr>
        <p:spPr>
          <a:xfrm>
            <a:off x="3111474" y="4143030"/>
            <a:ext cx="1109190" cy="261610"/>
          </a:xfrm>
          <a:prstGeom prst="rect">
            <a:avLst/>
          </a:prstGeom>
          <a:solidFill>
            <a:schemeClr val="bg1"/>
          </a:solidFill>
        </p:spPr>
        <p:txBody>
          <a:bodyPr wrap="square" rtlCol="0">
            <a:spAutoFit/>
          </a:bodyPr>
          <a:lstStyle/>
          <a:p>
            <a:pPr algn="ct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आईईपी</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a:extLst>
              <a:ext uri="{FF2B5EF4-FFF2-40B4-BE49-F238E27FC236}">
                <a16:creationId xmlns:a16="http://schemas.microsoft.com/office/drawing/2014/main" id="{43E333A1-789C-0047-CD8F-B67A9E7219BC}"/>
              </a:ext>
            </a:extLst>
          </p:cNvPr>
          <p:cNvSpPr txBox="1"/>
          <p:nvPr/>
        </p:nvSpPr>
        <p:spPr>
          <a:xfrm>
            <a:off x="5050529" y="4143030"/>
            <a:ext cx="1646834" cy="261610"/>
          </a:xfrm>
          <a:prstGeom prst="rect">
            <a:avLst/>
          </a:prstGeom>
          <a:solidFill>
            <a:schemeClr val="bg1"/>
          </a:solidFill>
        </p:spPr>
        <p:txBody>
          <a:bodyPr wrap="square" rtlCol="0">
            <a:spAutoFit/>
          </a:bodyPr>
          <a:lstStyle/>
          <a:p>
            <a:pPr algn="ct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आईईपी</a:t>
            </a:r>
            <a:r>
              <a:rPr lang="en-US"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के बिना</a:t>
            </a:r>
            <a:r>
              <a:rPr lang="en-US"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TextBox 9">
            <a:extLst>
              <a:ext uri="{FF2B5EF4-FFF2-40B4-BE49-F238E27FC236}">
                <a16:creationId xmlns:a16="http://schemas.microsoft.com/office/drawing/2014/main" id="{8240A9B1-A943-DD3A-3E25-3B4621823A5F}"/>
              </a:ext>
            </a:extLst>
          </p:cNvPr>
          <p:cNvSpPr txBox="1"/>
          <p:nvPr/>
        </p:nvSpPr>
        <p:spPr>
          <a:xfrm>
            <a:off x="956501" y="1923082"/>
            <a:ext cx="7003927" cy="307777"/>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hi-IN" b="1"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स्कूल की तस्वीरों, सामग्रियों, मजमूनो तथा समागमों में सकारात्मक प्रतिनिधित्व के बारे में कम दर्जा देना</a:t>
            </a:r>
            <a:endParaRPr kumimoji="0" lang="en-US" altLang="en-US" b="1"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sz="4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lgn="ctr" rtl="0">
              <a:spcBef>
                <a:spcPts val="1000"/>
              </a:spcBef>
              <a:spcAft>
                <a:spcPts val="0"/>
              </a:spcAft>
              <a:buNone/>
            </a:pPr>
            <a:r>
              <a:rPr lang="hi-IN" sz="4000" b="1" i="0" u="none" strike="noStrike" dirty="0">
                <a:solidFill>
                  <a:srgbClr val="1155CC"/>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आईएपी वाले छात्र स्वास्थ्य, स्कूल में भाग लेने तथा रिश्तो में कैसा प्रदर्शन करते हैं?</a:t>
            </a:r>
            <a:endParaRPr sz="4000" b="1" dirty="0">
              <a:solidFill>
                <a:srgbClr val="1155CC"/>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hi-IN"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स्वास्थ्य तथा भाग लेने के अनुसार आईईपी</a:t>
            </a:r>
            <a:endParaRPr dirty="0"/>
          </a:p>
        </p:txBody>
      </p:sp>
      <p:pic>
        <p:nvPicPr>
          <p:cNvPr id="183" name="Google Shape;183;p26"/>
          <p:cNvPicPr preferRelativeResize="0"/>
          <p:nvPr/>
        </p:nvPicPr>
        <p:blipFill>
          <a:blip r:embed="rId3">
            <a:alphaModFix/>
          </a:blip>
          <a:stretch>
            <a:fillRect/>
          </a:stretch>
        </p:blipFill>
        <p:spPr>
          <a:xfrm>
            <a:off x="2147257" y="1010703"/>
            <a:ext cx="4849482" cy="515400"/>
          </a:xfrm>
          <a:prstGeom prst="rect">
            <a:avLst/>
          </a:prstGeom>
          <a:noFill/>
          <a:ln>
            <a:noFill/>
          </a:ln>
        </p:spPr>
      </p:pic>
      <p:pic>
        <p:nvPicPr>
          <p:cNvPr id="184" name="Google Shape;184;p26"/>
          <p:cNvPicPr preferRelativeResize="0"/>
          <p:nvPr/>
        </p:nvPicPr>
        <p:blipFill>
          <a:blip r:embed="rId4">
            <a:alphaModFix/>
          </a:blip>
          <a:stretch>
            <a:fillRect/>
          </a:stretch>
        </p:blipFill>
        <p:spPr>
          <a:xfrm>
            <a:off x="669200" y="1526100"/>
            <a:ext cx="8096099" cy="2943475"/>
          </a:xfrm>
          <a:prstGeom prst="rect">
            <a:avLst/>
          </a:prstGeom>
          <a:noFill/>
          <a:ln>
            <a:noFill/>
          </a:ln>
        </p:spPr>
      </p:pic>
      <p:sp>
        <p:nvSpPr>
          <p:cNvPr id="5" name="TextBox 4">
            <a:extLst>
              <a:ext uri="{FF2B5EF4-FFF2-40B4-BE49-F238E27FC236}">
                <a16:creationId xmlns:a16="http://schemas.microsoft.com/office/drawing/2014/main" id="{7CC2FE6C-4560-F37E-D2C3-83CA7FD8B527}"/>
              </a:ext>
            </a:extLst>
          </p:cNvPr>
          <p:cNvSpPr txBox="1"/>
          <p:nvPr/>
        </p:nvSpPr>
        <p:spPr>
          <a:xfrm>
            <a:off x="1908216" y="1729964"/>
            <a:ext cx="1757914" cy="261610"/>
          </a:xfrm>
          <a:prstGeom prst="rect">
            <a:avLst/>
          </a:prstGeom>
          <a:solidFill>
            <a:schemeClr val="bg1"/>
          </a:solidFill>
        </p:spPr>
        <p:txBody>
          <a:bodyPr wrap="square" rtlCol="0">
            <a:spAutoFit/>
          </a:bodyPr>
          <a:lstStyle/>
          <a:p>
            <a:pPr algn="ct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स्वास्थ्य की कम भावना</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a:extLst>
              <a:ext uri="{FF2B5EF4-FFF2-40B4-BE49-F238E27FC236}">
                <a16:creationId xmlns:a16="http://schemas.microsoft.com/office/drawing/2014/main" id="{D2CAF7DE-27B5-FB59-E42F-78A8DDE2B2F7}"/>
              </a:ext>
            </a:extLst>
          </p:cNvPr>
          <p:cNvSpPr txBox="1"/>
          <p:nvPr/>
        </p:nvSpPr>
        <p:spPr>
          <a:xfrm>
            <a:off x="5721564" y="1678507"/>
            <a:ext cx="1757914" cy="261610"/>
          </a:xfrm>
          <a:prstGeom prst="rect">
            <a:avLst/>
          </a:prstGeom>
          <a:solidFill>
            <a:schemeClr val="bg1"/>
          </a:solidFill>
        </p:spPr>
        <p:txBody>
          <a:bodyPr wrap="square" rtlCol="0">
            <a:spAutoFit/>
          </a:bodyPr>
          <a:lstStyle/>
          <a:p>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भाग लेने के बारे में कम भावना</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Box 6">
            <a:extLst>
              <a:ext uri="{FF2B5EF4-FFF2-40B4-BE49-F238E27FC236}">
                <a16:creationId xmlns:a16="http://schemas.microsoft.com/office/drawing/2014/main" id="{C14720F8-C5E6-5D46-C9CA-39C35900148D}"/>
              </a:ext>
            </a:extLst>
          </p:cNvPr>
          <p:cNvSpPr txBox="1"/>
          <p:nvPr/>
        </p:nvSpPr>
        <p:spPr>
          <a:xfrm>
            <a:off x="1353621" y="4072082"/>
            <a:ext cx="1109190" cy="261610"/>
          </a:xfrm>
          <a:prstGeom prst="rect">
            <a:avLst/>
          </a:prstGeom>
          <a:solidFill>
            <a:schemeClr val="bg1"/>
          </a:solidFill>
        </p:spPr>
        <p:txBody>
          <a:bodyPr wrap="square" rtlCol="0">
            <a:spAutoFit/>
          </a:bodyPr>
          <a:lstStyle/>
          <a:p>
            <a:pPr algn="ct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आईईपी</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TextBox 7">
            <a:extLst>
              <a:ext uri="{FF2B5EF4-FFF2-40B4-BE49-F238E27FC236}">
                <a16:creationId xmlns:a16="http://schemas.microsoft.com/office/drawing/2014/main" id="{ED1D81E3-F607-55ED-1F54-120C1BCCBE36}"/>
              </a:ext>
            </a:extLst>
          </p:cNvPr>
          <p:cNvSpPr txBox="1"/>
          <p:nvPr/>
        </p:nvSpPr>
        <p:spPr>
          <a:xfrm>
            <a:off x="6600521" y="4072082"/>
            <a:ext cx="1646834" cy="261610"/>
          </a:xfrm>
          <a:prstGeom prst="rect">
            <a:avLst/>
          </a:prstGeom>
          <a:solidFill>
            <a:schemeClr val="bg1"/>
          </a:solidFill>
        </p:spPr>
        <p:txBody>
          <a:bodyPr wrap="square" rtlCol="0">
            <a:spAutoFit/>
          </a:bodyPr>
          <a:lstStyle/>
          <a:p>
            <a:pPr algn="ct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आईईपी</a:t>
            </a:r>
            <a:r>
              <a:rPr lang="en-US"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के बिना</a:t>
            </a:r>
            <a:r>
              <a:rPr lang="en-US"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a:extLst>
              <a:ext uri="{FF2B5EF4-FFF2-40B4-BE49-F238E27FC236}">
                <a16:creationId xmlns:a16="http://schemas.microsoft.com/office/drawing/2014/main" id="{167AEB3F-6177-A18A-D752-6D442708A0B0}"/>
              </a:ext>
            </a:extLst>
          </p:cNvPr>
          <p:cNvSpPr txBox="1"/>
          <p:nvPr/>
        </p:nvSpPr>
        <p:spPr>
          <a:xfrm>
            <a:off x="2740883" y="4072082"/>
            <a:ext cx="1646834" cy="261610"/>
          </a:xfrm>
          <a:prstGeom prst="rect">
            <a:avLst/>
          </a:prstGeom>
          <a:solidFill>
            <a:schemeClr val="bg1"/>
          </a:solidFill>
        </p:spPr>
        <p:txBody>
          <a:bodyPr wrap="square" rtlCol="0">
            <a:spAutoFit/>
          </a:bodyPr>
          <a:lstStyle/>
          <a:p>
            <a:pPr algn="ct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आईईपी</a:t>
            </a:r>
            <a:r>
              <a:rPr lang="en-US"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के बिना</a:t>
            </a:r>
            <a:r>
              <a:rPr lang="en-US"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TextBox 9">
            <a:extLst>
              <a:ext uri="{FF2B5EF4-FFF2-40B4-BE49-F238E27FC236}">
                <a16:creationId xmlns:a16="http://schemas.microsoft.com/office/drawing/2014/main" id="{2395D806-CAE2-C182-C862-172FECA7258B}"/>
              </a:ext>
            </a:extLst>
          </p:cNvPr>
          <p:cNvSpPr txBox="1"/>
          <p:nvPr/>
        </p:nvSpPr>
        <p:spPr>
          <a:xfrm>
            <a:off x="5066365" y="4072082"/>
            <a:ext cx="1109190" cy="261610"/>
          </a:xfrm>
          <a:prstGeom prst="rect">
            <a:avLst/>
          </a:prstGeom>
          <a:solidFill>
            <a:schemeClr val="bg1"/>
          </a:solidFill>
        </p:spPr>
        <p:txBody>
          <a:bodyPr wrap="square" rtlCol="0">
            <a:spAutoFit/>
          </a:bodyPr>
          <a:lstStyle/>
          <a:p>
            <a:pPr algn="ct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आईईपी</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a:extLst>
              <a:ext uri="{FF2B5EF4-FFF2-40B4-BE49-F238E27FC236}">
                <a16:creationId xmlns:a16="http://schemas.microsoft.com/office/drawing/2014/main" id="{0875E57B-7875-E91F-D8FE-CC3EA742BBEA}"/>
              </a:ext>
            </a:extLst>
          </p:cNvPr>
          <p:cNvSpPr txBox="1"/>
          <p:nvPr/>
        </p:nvSpPr>
        <p:spPr>
          <a:xfrm>
            <a:off x="2688083" y="1136657"/>
            <a:ext cx="1261702" cy="169277"/>
          </a:xfrm>
          <a:prstGeom prst="rect">
            <a:avLst/>
          </a:prstGeom>
          <a:solidFill>
            <a:schemeClr val="bg1"/>
          </a:solidFill>
        </p:spPr>
        <p:txBody>
          <a:bodyPr wrap="square" lIns="0" tIns="0" rIns="0" bIns="0" rtlCol="0">
            <a:spAutoFit/>
          </a:bodyPr>
          <a:lstStyle/>
          <a:p>
            <a:pPr algn="ctr"/>
            <a:r>
              <a:rPr lang="hi-IN" sz="1100" b="1" dirty="0">
                <a:latin typeface="Arial Unicode MS" panose="020B0604020202020204" pitchFamily="34" charset="-128"/>
                <a:ea typeface="Arial Unicode MS" panose="020B0604020202020204" pitchFamily="34" charset="-128"/>
                <a:cs typeface="Arial Unicode MS" panose="020B0604020202020204" pitchFamily="34" charset="-128"/>
              </a:rPr>
              <a:t>अनुपात से अधिक</a:t>
            </a:r>
            <a:endParaRPr lang="en-CA" sz="11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TextBox 11">
            <a:extLst>
              <a:ext uri="{FF2B5EF4-FFF2-40B4-BE49-F238E27FC236}">
                <a16:creationId xmlns:a16="http://schemas.microsoft.com/office/drawing/2014/main" id="{3C988189-22FD-69F1-6068-DEB077FF35EA}"/>
              </a:ext>
            </a:extLst>
          </p:cNvPr>
          <p:cNvSpPr txBox="1"/>
          <p:nvPr/>
        </p:nvSpPr>
        <p:spPr>
          <a:xfrm>
            <a:off x="4783046" y="1135915"/>
            <a:ext cx="1306032" cy="161583"/>
          </a:xfrm>
          <a:prstGeom prst="rect">
            <a:avLst/>
          </a:prstGeom>
          <a:solidFill>
            <a:schemeClr val="bg1"/>
          </a:solidFill>
        </p:spPr>
        <p:txBody>
          <a:bodyPr wrap="square" lIns="0" tIns="0" rIns="0" bIns="0" rtlCol="0">
            <a:spAutoFit/>
          </a:bodyPr>
          <a:lstStyle/>
          <a:p>
            <a:pPr algn="ctr"/>
            <a:r>
              <a:rPr lang="hi-IN" sz="1050" b="1" dirty="0">
                <a:latin typeface="Arial Unicode MS" panose="020B0604020202020204" pitchFamily="34" charset="-128"/>
                <a:ea typeface="Arial Unicode MS" panose="020B0604020202020204" pitchFamily="34" charset="-128"/>
                <a:cs typeface="Arial Unicode MS" panose="020B0604020202020204" pitchFamily="34" charset="-128"/>
              </a:rPr>
              <a:t>अनुपात से कम </a:t>
            </a:r>
            <a:endParaRPr lang="en-CA" sz="105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hi-IN"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रिश्तों के अनुसार आईईपी</a:t>
            </a:r>
            <a:endParaRPr dirty="0"/>
          </a:p>
        </p:txBody>
      </p:sp>
      <p:pic>
        <p:nvPicPr>
          <p:cNvPr id="191" name="Google Shape;191;p27"/>
          <p:cNvPicPr preferRelativeResize="0"/>
          <p:nvPr/>
        </p:nvPicPr>
        <p:blipFill>
          <a:blip r:embed="rId3">
            <a:alphaModFix/>
          </a:blip>
          <a:stretch>
            <a:fillRect/>
          </a:stretch>
        </p:blipFill>
        <p:spPr>
          <a:xfrm>
            <a:off x="2147257" y="1010703"/>
            <a:ext cx="4849482" cy="515400"/>
          </a:xfrm>
          <a:prstGeom prst="rect">
            <a:avLst/>
          </a:prstGeom>
          <a:noFill/>
          <a:ln>
            <a:noFill/>
          </a:ln>
        </p:spPr>
      </p:pic>
      <p:pic>
        <p:nvPicPr>
          <p:cNvPr id="192" name="Google Shape;192;p27"/>
          <p:cNvPicPr preferRelativeResize="0"/>
          <p:nvPr/>
        </p:nvPicPr>
        <p:blipFill>
          <a:blip r:embed="rId4">
            <a:alphaModFix/>
          </a:blip>
          <a:stretch>
            <a:fillRect/>
          </a:stretch>
        </p:blipFill>
        <p:spPr>
          <a:xfrm>
            <a:off x="152400" y="1678503"/>
            <a:ext cx="8839201" cy="2688451"/>
          </a:xfrm>
          <a:prstGeom prst="rect">
            <a:avLst/>
          </a:prstGeom>
          <a:noFill/>
          <a:ln>
            <a:noFill/>
          </a:ln>
        </p:spPr>
      </p:pic>
      <p:sp>
        <p:nvSpPr>
          <p:cNvPr id="5" name="TextBox 4">
            <a:extLst>
              <a:ext uri="{FF2B5EF4-FFF2-40B4-BE49-F238E27FC236}">
                <a16:creationId xmlns:a16="http://schemas.microsoft.com/office/drawing/2014/main" id="{782F05BF-EE09-6EBC-07DB-E6F33C352207}"/>
              </a:ext>
            </a:extLst>
          </p:cNvPr>
          <p:cNvSpPr txBox="1"/>
          <p:nvPr/>
        </p:nvSpPr>
        <p:spPr>
          <a:xfrm>
            <a:off x="2688083" y="1136657"/>
            <a:ext cx="1261702" cy="169277"/>
          </a:xfrm>
          <a:prstGeom prst="rect">
            <a:avLst/>
          </a:prstGeom>
          <a:solidFill>
            <a:schemeClr val="bg1"/>
          </a:solidFill>
        </p:spPr>
        <p:txBody>
          <a:bodyPr wrap="square" lIns="0" tIns="0" rIns="0" bIns="0" rtlCol="0">
            <a:spAutoFit/>
          </a:bodyPr>
          <a:lstStyle/>
          <a:p>
            <a:pPr algn="ctr"/>
            <a:r>
              <a:rPr lang="hi-IN" sz="1100" b="1" dirty="0">
                <a:latin typeface="Arial Unicode MS" panose="020B0604020202020204" pitchFamily="34" charset="-128"/>
                <a:ea typeface="Arial Unicode MS" panose="020B0604020202020204" pitchFamily="34" charset="-128"/>
                <a:cs typeface="Arial Unicode MS" panose="020B0604020202020204" pitchFamily="34" charset="-128"/>
              </a:rPr>
              <a:t>अनुपात से अधिक</a:t>
            </a:r>
            <a:endParaRPr lang="en-CA" sz="11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a:extLst>
              <a:ext uri="{FF2B5EF4-FFF2-40B4-BE49-F238E27FC236}">
                <a16:creationId xmlns:a16="http://schemas.microsoft.com/office/drawing/2014/main" id="{B6FF2D04-597C-67F8-354B-F3C492CE10D8}"/>
              </a:ext>
            </a:extLst>
          </p:cNvPr>
          <p:cNvSpPr txBox="1"/>
          <p:nvPr/>
        </p:nvSpPr>
        <p:spPr>
          <a:xfrm>
            <a:off x="4783046" y="1135915"/>
            <a:ext cx="1306032" cy="161583"/>
          </a:xfrm>
          <a:prstGeom prst="rect">
            <a:avLst/>
          </a:prstGeom>
          <a:solidFill>
            <a:schemeClr val="bg1"/>
          </a:solidFill>
        </p:spPr>
        <p:txBody>
          <a:bodyPr wrap="square" lIns="0" tIns="0" rIns="0" bIns="0" rtlCol="0">
            <a:spAutoFit/>
          </a:bodyPr>
          <a:lstStyle/>
          <a:p>
            <a:pPr algn="ctr"/>
            <a:r>
              <a:rPr lang="hi-IN" sz="1050" b="1" dirty="0">
                <a:latin typeface="Arial Unicode MS" panose="020B0604020202020204" pitchFamily="34" charset="-128"/>
                <a:ea typeface="Arial Unicode MS" panose="020B0604020202020204" pitchFamily="34" charset="-128"/>
                <a:cs typeface="Arial Unicode MS" panose="020B0604020202020204" pitchFamily="34" charset="-128"/>
              </a:rPr>
              <a:t>अनुपात से कम </a:t>
            </a:r>
            <a:endParaRPr lang="en-CA" sz="105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Box 6">
            <a:extLst>
              <a:ext uri="{FF2B5EF4-FFF2-40B4-BE49-F238E27FC236}">
                <a16:creationId xmlns:a16="http://schemas.microsoft.com/office/drawing/2014/main" id="{38B1C457-117B-DBDC-0492-F05C732DE060}"/>
              </a:ext>
            </a:extLst>
          </p:cNvPr>
          <p:cNvSpPr txBox="1"/>
          <p:nvPr/>
        </p:nvSpPr>
        <p:spPr>
          <a:xfrm>
            <a:off x="997976" y="4132797"/>
            <a:ext cx="1109190" cy="261610"/>
          </a:xfrm>
          <a:prstGeom prst="rect">
            <a:avLst/>
          </a:prstGeom>
          <a:solidFill>
            <a:schemeClr val="bg1"/>
          </a:solidFill>
        </p:spPr>
        <p:txBody>
          <a:bodyPr wrap="square" rtlCol="0">
            <a:spAutoFit/>
          </a:bodyPr>
          <a:lstStyle/>
          <a:p>
            <a:pPr algn="ct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आईईपी</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TextBox 7">
            <a:extLst>
              <a:ext uri="{FF2B5EF4-FFF2-40B4-BE49-F238E27FC236}">
                <a16:creationId xmlns:a16="http://schemas.microsoft.com/office/drawing/2014/main" id="{82208EFD-7755-63AF-1465-6E4353C54413}"/>
              </a:ext>
            </a:extLst>
          </p:cNvPr>
          <p:cNvSpPr txBox="1"/>
          <p:nvPr/>
        </p:nvSpPr>
        <p:spPr>
          <a:xfrm>
            <a:off x="6862176" y="4132797"/>
            <a:ext cx="1646834" cy="261610"/>
          </a:xfrm>
          <a:prstGeom prst="rect">
            <a:avLst/>
          </a:prstGeom>
          <a:solidFill>
            <a:schemeClr val="bg1"/>
          </a:solidFill>
        </p:spPr>
        <p:txBody>
          <a:bodyPr wrap="square" rtlCol="0">
            <a:spAutoFit/>
          </a:bodyPr>
          <a:lstStyle/>
          <a:p>
            <a:pPr algn="ct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आईईपी</a:t>
            </a:r>
            <a:r>
              <a:rPr lang="en-US"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के बिना</a:t>
            </a:r>
            <a:r>
              <a:rPr lang="en-US"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a:extLst>
              <a:ext uri="{FF2B5EF4-FFF2-40B4-BE49-F238E27FC236}">
                <a16:creationId xmlns:a16="http://schemas.microsoft.com/office/drawing/2014/main" id="{72583263-3520-D692-FA27-6E52DF898DFF}"/>
              </a:ext>
            </a:extLst>
          </p:cNvPr>
          <p:cNvSpPr txBox="1"/>
          <p:nvPr/>
        </p:nvSpPr>
        <p:spPr>
          <a:xfrm>
            <a:off x="2532132" y="4135028"/>
            <a:ext cx="1646834" cy="261610"/>
          </a:xfrm>
          <a:prstGeom prst="rect">
            <a:avLst/>
          </a:prstGeom>
          <a:solidFill>
            <a:schemeClr val="bg1"/>
          </a:solidFill>
        </p:spPr>
        <p:txBody>
          <a:bodyPr wrap="square" rtlCol="0">
            <a:spAutoFit/>
          </a:bodyPr>
          <a:lstStyle/>
          <a:p>
            <a:pPr algn="ct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आईईपी</a:t>
            </a:r>
            <a:r>
              <a:rPr lang="en-US"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के बिना</a:t>
            </a:r>
            <a:r>
              <a:rPr lang="en-US"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TextBox 9">
            <a:extLst>
              <a:ext uri="{FF2B5EF4-FFF2-40B4-BE49-F238E27FC236}">
                <a16:creationId xmlns:a16="http://schemas.microsoft.com/office/drawing/2014/main" id="{B5DA13B1-2B30-7F19-4CE9-9EA138AC331E}"/>
              </a:ext>
            </a:extLst>
          </p:cNvPr>
          <p:cNvSpPr txBox="1"/>
          <p:nvPr/>
        </p:nvSpPr>
        <p:spPr>
          <a:xfrm>
            <a:off x="5402660" y="4132797"/>
            <a:ext cx="1109190" cy="261610"/>
          </a:xfrm>
          <a:prstGeom prst="rect">
            <a:avLst/>
          </a:prstGeom>
          <a:solidFill>
            <a:schemeClr val="bg1"/>
          </a:solidFill>
        </p:spPr>
        <p:txBody>
          <a:bodyPr wrap="square" rtlCol="0">
            <a:spAutoFit/>
          </a:bodyPr>
          <a:lstStyle/>
          <a:p>
            <a:pPr algn="ct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आईईपी</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a:extLst>
              <a:ext uri="{FF2B5EF4-FFF2-40B4-BE49-F238E27FC236}">
                <a16:creationId xmlns:a16="http://schemas.microsoft.com/office/drawing/2014/main" id="{EFDE7C77-5AF6-CC79-6ED4-E258EDE41D4E}"/>
              </a:ext>
            </a:extLst>
          </p:cNvPr>
          <p:cNvSpPr txBox="1"/>
          <p:nvPr/>
        </p:nvSpPr>
        <p:spPr>
          <a:xfrm>
            <a:off x="1567783" y="1890850"/>
            <a:ext cx="2096906" cy="161583"/>
          </a:xfrm>
          <a:prstGeom prst="rect">
            <a:avLst/>
          </a:prstGeom>
          <a:solidFill>
            <a:schemeClr val="bg1"/>
          </a:solidFill>
        </p:spPr>
        <p:txBody>
          <a:bodyPr wrap="square" lIns="0" tIns="0" rIns="0" bIns="0" rtlCol="0">
            <a:spAutoFit/>
          </a:bodyPr>
          <a:lstStyle/>
          <a:p>
            <a:pPr algn="ctr"/>
            <a:r>
              <a:rPr lang="hi-IN" sz="1050" dirty="0"/>
              <a:t>छात्र- शिक्षक रिश्ते</a:t>
            </a:r>
            <a:endParaRPr lang="en-CA" sz="1050" dirty="0"/>
          </a:p>
        </p:txBody>
      </p:sp>
      <p:sp>
        <p:nvSpPr>
          <p:cNvPr id="12" name="TextBox 11">
            <a:extLst>
              <a:ext uri="{FF2B5EF4-FFF2-40B4-BE49-F238E27FC236}">
                <a16:creationId xmlns:a16="http://schemas.microsoft.com/office/drawing/2014/main" id="{12376EE1-6E08-8A99-BB8E-406774CDFB35}"/>
              </a:ext>
            </a:extLst>
          </p:cNvPr>
          <p:cNvSpPr txBox="1"/>
          <p:nvPr/>
        </p:nvSpPr>
        <p:spPr>
          <a:xfrm>
            <a:off x="5957255" y="1862497"/>
            <a:ext cx="1939191" cy="161583"/>
          </a:xfrm>
          <a:prstGeom prst="rect">
            <a:avLst/>
          </a:prstGeom>
          <a:solidFill>
            <a:schemeClr val="bg1"/>
          </a:solidFill>
        </p:spPr>
        <p:txBody>
          <a:bodyPr wrap="square" lIns="0" tIns="0" rIns="0" bIns="0" rtlCol="0">
            <a:spAutoFit/>
          </a:bodyPr>
          <a:lstStyle/>
          <a:p>
            <a:pPr algn="ctr"/>
            <a:r>
              <a:rPr lang="hi-IN" sz="1050" dirty="0">
                <a:latin typeface="Arial Unicode MS" panose="020B0604020202020204" pitchFamily="34" charset="-128"/>
                <a:ea typeface="Arial Unicode MS" panose="020B0604020202020204" pitchFamily="34" charset="-128"/>
                <a:cs typeface="Arial Unicode MS" panose="020B0604020202020204" pitchFamily="34" charset="-128"/>
              </a:rPr>
              <a:t>छात्र- छात्र</a:t>
            </a:r>
            <a:r>
              <a:rPr lang="en-US" sz="105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1050" dirty="0">
                <a:latin typeface="Arial Unicode MS" panose="020B0604020202020204" pitchFamily="34" charset="-128"/>
                <a:ea typeface="Arial Unicode MS" panose="020B0604020202020204" pitchFamily="34" charset="-128"/>
                <a:cs typeface="Arial Unicode MS" panose="020B0604020202020204" pitchFamily="34" charset="-128"/>
              </a:rPr>
              <a:t>रिश्ते</a:t>
            </a:r>
            <a:endParaRPr lang="en-CA" sz="105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hi-IN"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शिक्षक की अपेक्षाओं के अनुसार आईईपी</a:t>
            </a:r>
            <a:endParaRPr dirty="0"/>
          </a:p>
        </p:txBody>
      </p:sp>
      <p:pic>
        <p:nvPicPr>
          <p:cNvPr id="199" name="Google Shape;199;p28"/>
          <p:cNvPicPr preferRelativeResize="0"/>
          <p:nvPr/>
        </p:nvPicPr>
        <p:blipFill>
          <a:blip r:embed="rId3">
            <a:alphaModFix/>
          </a:blip>
          <a:stretch>
            <a:fillRect/>
          </a:stretch>
        </p:blipFill>
        <p:spPr>
          <a:xfrm>
            <a:off x="2147257" y="1010703"/>
            <a:ext cx="4849482" cy="515400"/>
          </a:xfrm>
          <a:prstGeom prst="rect">
            <a:avLst/>
          </a:prstGeom>
          <a:noFill/>
          <a:ln>
            <a:noFill/>
          </a:ln>
        </p:spPr>
      </p:pic>
      <p:pic>
        <p:nvPicPr>
          <p:cNvPr id="200" name="Google Shape;200;p28"/>
          <p:cNvPicPr preferRelativeResize="0"/>
          <p:nvPr/>
        </p:nvPicPr>
        <p:blipFill>
          <a:blip r:embed="rId4">
            <a:alphaModFix/>
          </a:blip>
          <a:stretch>
            <a:fillRect/>
          </a:stretch>
        </p:blipFill>
        <p:spPr>
          <a:xfrm>
            <a:off x="1961400" y="1597503"/>
            <a:ext cx="5353050" cy="3286125"/>
          </a:xfrm>
          <a:prstGeom prst="rect">
            <a:avLst/>
          </a:prstGeom>
          <a:noFill/>
          <a:ln>
            <a:noFill/>
          </a:ln>
        </p:spPr>
      </p:pic>
      <p:sp>
        <p:nvSpPr>
          <p:cNvPr id="7" name="TextBox 6">
            <a:extLst>
              <a:ext uri="{FF2B5EF4-FFF2-40B4-BE49-F238E27FC236}">
                <a16:creationId xmlns:a16="http://schemas.microsoft.com/office/drawing/2014/main" id="{7CBC3D9F-870E-6D18-6F4E-8115A757C410}"/>
              </a:ext>
            </a:extLst>
          </p:cNvPr>
          <p:cNvSpPr txBox="1"/>
          <p:nvPr/>
        </p:nvSpPr>
        <p:spPr>
          <a:xfrm>
            <a:off x="2688083" y="1159992"/>
            <a:ext cx="1261702" cy="169277"/>
          </a:xfrm>
          <a:prstGeom prst="rect">
            <a:avLst/>
          </a:prstGeom>
          <a:solidFill>
            <a:schemeClr val="bg1"/>
          </a:solidFill>
        </p:spPr>
        <p:txBody>
          <a:bodyPr wrap="square" lIns="0" tIns="0" rIns="0" bIns="0" rtlCol="0">
            <a:spAutoFit/>
          </a:bodyPr>
          <a:lstStyle/>
          <a:p>
            <a:pPr algn="ctr"/>
            <a:r>
              <a:rPr lang="hi-IN" sz="1100" b="1" dirty="0">
                <a:latin typeface="Arial Unicode MS" panose="020B0604020202020204" pitchFamily="34" charset="-128"/>
                <a:ea typeface="Arial Unicode MS" panose="020B0604020202020204" pitchFamily="34" charset="-128"/>
                <a:cs typeface="Arial Unicode MS" panose="020B0604020202020204" pitchFamily="34" charset="-128"/>
              </a:rPr>
              <a:t>अनुपात से अधिक</a:t>
            </a:r>
            <a:endParaRPr lang="en-CA" sz="11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TextBox 7">
            <a:extLst>
              <a:ext uri="{FF2B5EF4-FFF2-40B4-BE49-F238E27FC236}">
                <a16:creationId xmlns:a16="http://schemas.microsoft.com/office/drawing/2014/main" id="{776EE89C-2529-85F8-77A4-D6BCCE55E559}"/>
              </a:ext>
            </a:extLst>
          </p:cNvPr>
          <p:cNvSpPr txBox="1"/>
          <p:nvPr/>
        </p:nvSpPr>
        <p:spPr>
          <a:xfrm>
            <a:off x="4783046" y="1159250"/>
            <a:ext cx="1306032" cy="161583"/>
          </a:xfrm>
          <a:prstGeom prst="rect">
            <a:avLst/>
          </a:prstGeom>
          <a:solidFill>
            <a:schemeClr val="bg1"/>
          </a:solidFill>
        </p:spPr>
        <p:txBody>
          <a:bodyPr wrap="square" lIns="0" tIns="0" rIns="0" bIns="0" rtlCol="0">
            <a:spAutoFit/>
          </a:bodyPr>
          <a:lstStyle/>
          <a:p>
            <a:pPr algn="ctr"/>
            <a:r>
              <a:rPr lang="hi-IN" sz="1050" b="1" dirty="0">
                <a:latin typeface="Arial Unicode MS" panose="020B0604020202020204" pitchFamily="34" charset="-128"/>
                <a:ea typeface="Arial Unicode MS" panose="020B0604020202020204" pitchFamily="34" charset="-128"/>
                <a:cs typeface="Arial Unicode MS" panose="020B0604020202020204" pitchFamily="34" charset="-128"/>
              </a:rPr>
              <a:t>अनुपात से कम </a:t>
            </a:r>
            <a:endParaRPr lang="en-CA" sz="105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a:extLst>
              <a:ext uri="{FF2B5EF4-FFF2-40B4-BE49-F238E27FC236}">
                <a16:creationId xmlns:a16="http://schemas.microsoft.com/office/drawing/2014/main" id="{04160F08-FD3C-F5DF-59ED-1371E551DC6D}"/>
              </a:ext>
            </a:extLst>
          </p:cNvPr>
          <p:cNvSpPr txBox="1"/>
          <p:nvPr/>
        </p:nvSpPr>
        <p:spPr>
          <a:xfrm>
            <a:off x="957198" y="1752260"/>
            <a:ext cx="7003927" cy="369332"/>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hi-IN" sz="1800" b="1"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शिक्षक की कम अपेक्षाएं </a:t>
            </a:r>
            <a:endParaRPr kumimoji="0" lang="en-US" altLang="en-US" b="1"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TextBox 9">
            <a:extLst>
              <a:ext uri="{FF2B5EF4-FFF2-40B4-BE49-F238E27FC236}">
                <a16:creationId xmlns:a16="http://schemas.microsoft.com/office/drawing/2014/main" id="{B484F82F-79B3-4191-CF80-FC970A0D4BF2}"/>
              </a:ext>
            </a:extLst>
          </p:cNvPr>
          <p:cNvSpPr txBox="1"/>
          <p:nvPr/>
        </p:nvSpPr>
        <p:spPr>
          <a:xfrm>
            <a:off x="2890757" y="4537553"/>
            <a:ext cx="1109190" cy="261610"/>
          </a:xfrm>
          <a:prstGeom prst="rect">
            <a:avLst/>
          </a:prstGeom>
          <a:solidFill>
            <a:schemeClr val="bg1"/>
          </a:solidFill>
        </p:spPr>
        <p:txBody>
          <a:bodyPr wrap="square" rtlCol="0">
            <a:spAutoFit/>
          </a:bodyPr>
          <a:lstStyle/>
          <a:p>
            <a:pPr algn="ct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आईईपी</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a:extLst>
              <a:ext uri="{FF2B5EF4-FFF2-40B4-BE49-F238E27FC236}">
                <a16:creationId xmlns:a16="http://schemas.microsoft.com/office/drawing/2014/main" id="{2A2AE732-BD1C-9579-4CFD-58B5F1FA59A4}"/>
              </a:ext>
            </a:extLst>
          </p:cNvPr>
          <p:cNvSpPr txBox="1"/>
          <p:nvPr/>
        </p:nvSpPr>
        <p:spPr>
          <a:xfrm>
            <a:off x="5082060" y="4534637"/>
            <a:ext cx="1646834" cy="261610"/>
          </a:xfrm>
          <a:prstGeom prst="rect">
            <a:avLst/>
          </a:prstGeom>
          <a:solidFill>
            <a:schemeClr val="bg1"/>
          </a:solidFill>
        </p:spPr>
        <p:txBody>
          <a:bodyPr wrap="square" rtlCol="0">
            <a:spAutoFit/>
          </a:bodyPr>
          <a:lstStyle/>
          <a:p>
            <a:pPr algn="ct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आईईपी</a:t>
            </a:r>
            <a:r>
              <a:rPr lang="en-US"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के बिना</a:t>
            </a:r>
            <a:r>
              <a:rPr lang="en-US"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hi-IN"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अगले कदम </a:t>
            </a:r>
            <a:endParaRP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7" name="Google Shape;207;p29"/>
          <p:cNvSpPr txBox="1">
            <a:spLocks noGrp="1"/>
          </p:cNvSpPr>
          <p:nvPr>
            <p:ph type="body" idx="1"/>
          </p:nvPr>
        </p:nvSpPr>
        <p:spPr>
          <a:xfrm>
            <a:off x="352700" y="960125"/>
            <a:ext cx="8412600" cy="36726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Char char="●"/>
            </a:pPr>
            <a:r>
              <a:rPr lang="hi-IN" sz="24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विभिन्न आवश्यकताओं  वालों तथा तैनातीयों वाले छात्रों के अनुभवों तथा परिणामों  को अधिक अच्छी तरह समझने के लिए आईईपी समूह को और अधिक  बांट कर अतिरिक्त विश्लेषण किए जाएंगे। </a:t>
            </a:r>
            <a:endParaRPr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lvl="0" indent="0" algn="l" rtl="0">
              <a:lnSpc>
                <a:spcPct val="115000"/>
              </a:lnSpc>
              <a:spcBef>
                <a:spcPts val="0"/>
              </a:spcBef>
              <a:spcAft>
                <a:spcPts val="0"/>
              </a:spcAft>
              <a:buNone/>
            </a:pPr>
            <a:endParaRPr sz="2400" dirty="0"/>
          </a:p>
          <a:p>
            <a:pPr marL="457200" lvl="0" indent="-381000" algn="l" rtl="0">
              <a:lnSpc>
                <a:spcPct val="115000"/>
              </a:lnSpc>
              <a:spcBef>
                <a:spcPts val="0"/>
              </a:spcBef>
              <a:spcAft>
                <a:spcPts val="0"/>
              </a:spcAft>
              <a:buSzPts val="2400"/>
              <a:buChar char="●"/>
            </a:pPr>
            <a:r>
              <a:rPr lang="hi-IN" sz="24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पूरी प्रणाली के लक्ष्यों और प्रतिक्रिया रणनीतियों को वरिष्ठ टीम द्वारा और परिष्कृत किया जाएगा।</a:t>
            </a:r>
            <a:endParaRPr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000"/>
              <a:buFont typeface="Open Sans"/>
              <a:buNone/>
            </a:pPr>
            <a:r>
              <a:rPr lang="en-US"/>
              <a:t>Definitions</a:t>
            </a:r>
            <a:endParaRPr sz="4000" b="1" i="0" u="none" strike="noStrike" cap="none">
              <a:solidFill>
                <a:schemeClr val="dk1"/>
              </a:solidFill>
              <a:latin typeface="Open Sans"/>
              <a:ea typeface="Open Sans"/>
              <a:cs typeface="Open Sans"/>
              <a:sym typeface="Open Sans"/>
            </a:endParaRPr>
          </a:p>
        </p:txBody>
      </p:sp>
      <p:sp>
        <p:nvSpPr>
          <p:cNvPr id="97" name="Google Shape;97;p14"/>
          <p:cNvSpPr txBox="1"/>
          <p:nvPr/>
        </p:nvSpPr>
        <p:spPr>
          <a:xfrm>
            <a:off x="435600" y="1458325"/>
            <a:ext cx="8272800" cy="2088300"/>
          </a:xfrm>
          <a:prstGeom prst="rect">
            <a:avLst/>
          </a:prstGeom>
          <a:noFill/>
          <a:ln>
            <a:noFill/>
          </a:ln>
        </p:spPr>
        <p:txBody>
          <a:bodyPr spcFirstLastPara="1" wrap="square" lIns="91425" tIns="91425" rIns="91425" bIns="91425" anchor="t" anchorCtr="0">
            <a:noAutofit/>
          </a:bodyPr>
          <a:lstStyle/>
          <a:p>
            <a:pPr>
              <a:lnSpc>
                <a:spcPct val="115000"/>
              </a:lnSpc>
              <a:spcBef>
                <a:spcPts val="500"/>
              </a:spcBef>
            </a:pPr>
            <a:r>
              <a:rPr lang="hi-IN" sz="1800" dirty="0">
                <a:solidFill>
                  <a:srgbClr val="FF0000"/>
                </a:solidFill>
                <a:effectLst/>
                <a:latin typeface="Calibri" panose="020F0502020204030204" pitchFamily="34" charset="0"/>
                <a:ea typeface="Calibri" panose="020F0502020204030204" pitchFamily="34" charset="0"/>
                <a:cs typeface="Arial Unicode MS" panose="020B0604020202020204" pitchFamily="34" charset="-128"/>
              </a:rPr>
              <a:t>व्यक्तिगत शिक्षा योजना (आईईपी) </a:t>
            </a:r>
            <a:r>
              <a:rPr lang="hi-IN" sz="1800" dirty="0">
                <a:effectLst/>
                <a:latin typeface="Arial Unicode MS" panose="020B0604020202020204" pitchFamily="34" charset="-128"/>
                <a:ea typeface="Arial Unicode MS" panose="020B0604020202020204" pitchFamily="34" charset="-128"/>
                <a:cs typeface="Arial Unicode MS" panose="020B0604020202020204" pitchFamily="34" charset="-128"/>
              </a:rPr>
              <a:t>(जहां भी इस दस्तावेज़ में आईईपी की बात की गयी हो)</a:t>
            </a:r>
            <a:r>
              <a:rPr lang="pa-IN" sz="18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1800" dirty="0">
                <a:effectLst/>
                <a:latin typeface="Calibri" panose="020F0502020204030204" pitchFamily="34" charset="0"/>
                <a:ea typeface="Calibri" panose="020F0502020204030204" pitchFamily="34" charset="0"/>
                <a:cs typeface="Arial Unicode MS" panose="020B0604020202020204" pitchFamily="34" charset="-128"/>
              </a:rPr>
              <a:t>में </a:t>
            </a:r>
            <a:r>
              <a:rPr lang="hi-IN" sz="1800" dirty="0">
                <a:effectLst/>
                <a:latin typeface="Arial Unicode MS" panose="020B0604020202020204" pitchFamily="34" charset="-128"/>
                <a:ea typeface="Arial Unicode MS" panose="020B0604020202020204" pitchFamily="34" charset="-128"/>
                <a:cs typeface="Arial Unicode MS" panose="020B0604020202020204" pitchFamily="34" charset="-128"/>
              </a:rPr>
              <a:t>औपचारिक</a:t>
            </a:r>
            <a:r>
              <a:rPr lang="en-CA" sz="18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1800" dirty="0">
                <a:effectLst/>
                <a:latin typeface="Arial Unicode MS" panose="020B0604020202020204" pitchFamily="34" charset="-128"/>
                <a:ea typeface="Arial Unicode MS" panose="020B0604020202020204" pitchFamily="34" charset="-128"/>
                <a:cs typeface="Arial Unicode MS" panose="020B0604020202020204" pitchFamily="34" charset="-128"/>
              </a:rPr>
              <a:t>अनौपचारिक और प्रतिभाशाली आईईपी शामिल हैं।</a:t>
            </a:r>
            <a:endParaRPr lang="en-CA" sz="18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lgn="l" rtl="0">
              <a:lnSpc>
                <a:spcPct val="115000"/>
              </a:lnSpc>
              <a:spcBef>
                <a:spcPts val="500"/>
              </a:spcBef>
              <a:spcAft>
                <a:spcPts val="0"/>
              </a:spcAft>
              <a:buNone/>
            </a:pPr>
            <a:endParaRPr sz="1700" dirty="0">
              <a:solidFill>
                <a:srgbClr val="1A1A1A"/>
              </a:solidFill>
              <a:highlight>
                <a:srgbClr val="FFFFFF"/>
              </a:highlight>
              <a:latin typeface="Open Sans"/>
              <a:ea typeface="Open Sans"/>
              <a:cs typeface="Open Sans"/>
              <a:sym typeface="Open Sans"/>
            </a:endParaRPr>
          </a:p>
          <a:p>
            <a:pPr>
              <a:lnSpc>
                <a:spcPct val="115000"/>
              </a:lnSpc>
              <a:spcBef>
                <a:spcPts val="1000"/>
              </a:spcBef>
            </a:pPr>
            <a:r>
              <a:rPr kumimoji="0" lang="hi-IN" altLang="en-US" sz="1800" b="1" i="0" u="none" strike="noStrike" cap="none" normalizeH="0" baseline="0" dirty="0">
                <a:ln>
                  <a:noFill/>
                </a:ln>
                <a:solidFill>
                  <a:srgbClr val="1155CC"/>
                </a:solidFill>
                <a:effectLst/>
                <a:latin typeface="Arial Unicode MS" panose="020B0604020202020204" pitchFamily="34" charset="-128"/>
                <a:ea typeface="Arial Unicode MS" panose="020B0604020202020204" pitchFamily="34" charset="-128"/>
                <a:cs typeface="Arial Unicode MS" panose="020B0604020202020204" pitchFamily="34" charset="-128"/>
              </a:rPr>
              <a:t>अनुपातहीन सूचकांक </a:t>
            </a:r>
            <a:r>
              <a:rPr kumimoji="0" lang="hi-IN" altLang="en-US" sz="18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किसी कार्यक्रम या सेवा में किसी समूह के प्रतिनिधित्व का माप है। इससे इस सवाल का जवाब मिलता है कि क्या किसी विशिष्ट पहचान वाले व्यक्तियों के समूह को किसी दिए गए कार्यक्रम या सेवा में उसी अनुपात में प्रतिनिधित्व मिलता है </a:t>
            </a:r>
            <a:r>
              <a:rPr kumimoji="0" lang="hi-IN" altLang="en-US" sz="1800" b="0" i="0" u="none" strike="noStrike" cap="none" normalizeH="0" baseline="0" dirty="0">
                <a:ln>
                  <a:noFill/>
                </a:ln>
                <a:solidFill>
                  <a:srgbClr val="1155CC"/>
                </a:solidFill>
                <a:effectLst/>
                <a:latin typeface="Arial Unicode MS" panose="020B0604020202020204" pitchFamily="34" charset="-128"/>
                <a:ea typeface="Arial Unicode MS" panose="020B0604020202020204" pitchFamily="34" charset="-128"/>
                <a:cs typeface="Arial Unicode MS" panose="020B0604020202020204" pitchFamily="34" charset="-128"/>
              </a:rPr>
              <a:t>जिस अनुपात में व्यापक आबादी में उनकी उपस्थिति है</a:t>
            </a:r>
            <a:r>
              <a:rPr kumimoji="0" lang="en-CA" altLang="en-US" sz="800" b="0" i="0" u="none" strike="noStrike" cap="none" normalizeH="0" baseline="0" dirty="0">
                <a:ln>
                  <a:noFill/>
                </a:ln>
                <a:solidFill>
                  <a:srgbClr val="1155CC"/>
                </a:solidFill>
                <a:effectLst/>
              </a:rPr>
              <a:t> </a:t>
            </a:r>
            <a:r>
              <a:rPr lang="hi-IN" sz="1800" dirty="0">
                <a:solidFill>
                  <a:srgbClr val="1155CC"/>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kumimoji="0" lang="en-CA" altLang="en-US" sz="1800" b="0" i="0" u="none" strike="noStrike" cap="none" normalizeH="0" baseline="0" dirty="0">
              <a:ln>
                <a:noFill/>
              </a:ln>
              <a:solidFill>
                <a:srgbClr val="1155CC"/>
              </a:solidFill>
              <a:effectLst/>
              <a:latin typeface="Arial" panose="020B0604020202020204" pitchFamily="34" charset="0"/>
            </a:endParaRPr>
          </a:p>
          <a:p>
            <a:pPr marL="0" lvl="0" indent="0" algn="l" rtl="0">
              <a:lnSpc>
                <a:spcPct val="115000"/>
              </a:lnSpc>
              <a:spcBef>
                <a:spcPts val="500"/>
              </a:spcBef>
              <a:spcAft>
                <a:spcPts val="0"/>
              </a:spcAft>
              <a:buNone/>
            </a:pPr>
            <a:endParaRPr sz="1700" dirty="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500"/>
              </a:spcBef>
              <a:spcAft>
                <a:spcPts val="0"/>
              </a:spcAft>
              <a:buNone/>
            </a:pPr>
            <a:endParaRPr sz="1700" b="1" dirty="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1000"/>
              </a:spcBef>
              <a:spcAft>
                <a:spcPts val="0"/>
              </a:spcAft>
              <a:buNone/>
            </a:pPr>
            <a:endParaRPr sz="1700" b="1" dirty="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endParaRPr sz="1700" dirty="0">
              <a:solidFill>
                <a:srgbClr val="CC0000"/>
              </a:solidFill>
              <a:highlight>
                <a:srgbClr val="FFFFFF"/>
              </a:highlight>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p:nvPr/>
        </p:nvSpPr>
        <p:spPr>
          <a:xfrm>
            <a:off x="492450" y="858300"/>
            <a:ext cx="8272800" cy="405543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None/>
            </a:pPr>
            <a:endParaRPr b="1" dirty="0">
              <a:solidFill>
                <a:srgbClr val="1A1A1A"/>
              </a:solidFill>
              <a:highlight>
                <a:srgbClr val="FFFFFF"/>
              </a:highlight>
              <a:latin typeface="Open Sans"/>
              <a:ea typeface="Open Sans"/>
              <a:cs typeface="Open Sans"/>
              <a:sym typeface="Open Sans"/>
            </a:endParaRPr>
          </a:p>
          <a:p>
            <a:pPr>
              <a:lnSpc>
                <a:spcPct val="115000"/>
              </a:lnSpc>
              <a:spcBef>
                <a:spcPts val="500"/>
              </a:spcBef>
            </a:pPr>
            <a:r>
              <a:rPr kumimoji="0" lang="hi-IN" altLang="en-US" sz="1400" b="1"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अनुपातहीन सूचकांक</a:t>
            </a:r>
            <a:r>
              <a:rPr kumimoji="0" lang="en-US" altLang="en-US" sz="1400" b="1"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hi-IN" altLang="en-US" sz="1400" b="1" i="0" u="none" strike="noStrike" cap="none" normalizeH="0" baseline="0" dirty="0">
                <a:ln>
                  <a:noFill/>
                </a:ln>
                <a:solidFill>
                  <a:schemeClr val="tx1"/>
                </a:solidFill>
                <a:effectLst/>
                <a:latin typeface="Arial Unicode MS" panose="020B0604020202020204" pitchFamily="34" charset="-128"/>
                <a:cs typeface="Arial Unicode MS" panose="020B0604020202020204" pitchFamily="34" charset="-128"/>
              </a:rPr>
              <a:t>(डीआई) </a:t>
            </a:r>
            <a:r>
              <a:rPr kumimoji="0" lang="hi-IN" altLang="en-US" sz="1400" b="0" i="0" u="none" strike="noStrike" cap="none" normalizeH="0" baseline="0" dirty="0">
                <a:ln>
                  <a:noFill/>
                </a:ln>
                <a:solidFill>
                  <a:schemeClr val="tx1"/>
                </a:solidFill>
                <a:effectLst/>
                <a:latin typeface="Arial Unicode MS" panose="020B0604020202020204" pitchFamily="34" charset="-128"/>
                <a:cs typeface="Arial Unicode MS" panose="020B0604020202020204" pitchFamily="34" charset="-128"/>
              </a:rPr>
              <a:t>की गणना निम्नलिखित ढंग से की जाती है</a:t>
            </a:r>
            <a:r>
              <a:rPr lang="en-US" dirty="0">
                <a:solidFill>
                  <a:srgbClr val="1A1A1A"/>
                </a:solidFill>
                <a:highlight>
                  <a:srgbClr val="FFFFFF"/>
                </a:highlight>
                <a:latin typeface="Open Sans"/>
                <a:ea typeface="Open Sans"/>
                <a:cs typeface="Open Sans"/>
                <a:sym typeface="Open Sans"/>
              </a:rPr>
              <a:t>: </a:t>
            </a:r>
            <a:endParaRPr dirty="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500"/>
              </a:spcBef>
              <a:spcAft>
                <a:spcPts val="0"/>
              </a:spcAft>
              <a:buNone/>
            </a:pPr>
            <a:endParaRPr dirty="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500"/>
              </a:spcBef>
              <a:spcAft>
                <a:spcPts val="0"/>
              </a:spcAft>
              <a:buNone/>
            </a:pPr>
            <a:r>
              <a:rPr kumimoji="0" lang="hi-IN" altLang="en-US" sz="1400" b="1"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अनुपातहीन सूचकांक</a:t>
            </a:r>
            <a:r>
              <a:rPr kumimoji="0" lang="en-US" altLang="en-US" sz="1400" b="1"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hi-IN" altLang="en-US" sz="1400" b="1" i="0" u="none" strike="noStrike" cap="none" normalizeH="0" baseline="0" dirty="0">
                <a:ln>
                  <a:noFill/>
                </a:ln>
                <a:solidFill>
                  <a:schemeClr val="tx1"/>
                </a:solidFill>
                <a:effectLst/>
                <a:latin typeface="Arial Unicode MS" panose="020B0604020202020204" pitchFamily="34" charset="-128"/>
                <a:cs typeface="Arial Unicode MS" panose="020B0604020202020204" pitchFamily="34" charset="-128"/>
              </a:rPr>
              <a:t>(डीआई) </a:t>
            </a:r>
            <a:r>
              <a:rPr lang="en-US" dirty="0">
                <a:solidFill>
                  <a:srgbClr val="1A1A1A"/>
                </a:solidFill>
                <a:highlight>
                  <a:srgbClr val="FFFFFF"/>
                </a:highlight>
                <a:latin typeface="Open Sans"/>
                <a:ea typeface="Open Sans"/>
                <a:cs typeface="Open Sans"/>
                <a:sym typeface="Open Sans"/>
              </a:rPr>
              <a:t>= </a:t>
            </a:r>
            <a:endParaRPr dirty="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1000"/>
              </a:spcBef>
              <a:spcAft>
                <a:spcPts val="0"/>
              </a:spcAft>
              <a:buNone/>
            </a:pPr>
            <a:endParaRPr b="1" dirty="0">
              <a:solidFill>
                <a:schemeClr val="dk1"/>
              </a:solidFill>
              <a:latin typeface="Open Sans"/>
              <a:ea typeface="Open Sans"/>
              <a:cs typeface="Open Sans"/>
              <a:sym typeface="Open Sans"/>
            </a:endParaRPr>
          </a:p>
          <a:p>
            <a:pPr>
              <a:lnSpc>
                <a:spcPct val="115000"/>
              </a:lnSpc>
              <a:spcBef>
                <a:spcPts val="1000"/>
              </a:spcBef>
            </a:pPr>
            <a:r>
              <a:rPr kumimoji="0" lang="hi-IN" altLang="en-US" sz="1400" b="1" i="0" u="none" strike="noStrike" cap="none" normalizeH="0" baseline="0" dirty="0">
                <a:ln>
                  <a:noFill/>
                </a:ln>
                <a:solidFill>
                  <a:schemeClr val="tx1"/>
                </a:solidFill>
                <a:effectLst/>
                <a:latin typeface="Arial Unicode MS" panose="020B0604020202020204" pitchFamily="34" charset="-128"/>
                <a:cs typeface="Arial Unicode MS" panose="020B0604020202020204" pitchFamily="34" charset="-128"/>
              </a:rPr>
              <a:t>व्याख्या:</a:t>
            </a:r>
            <a:r>
              <a:rPr kumimoji="0" lang="hi-IN" altLang="en-US" sz="700" b="1" i="0" u="none" strike="noStrike" cap="none" normalizeH="0" baseline="0" dirty="0">
                <a:ln>
                  <a:noFill/>
                </a:ln>
                <a:solidFill>
                  <a:schemeClr val="tx1"/>
                </a:solidFill>
                <a:effectLst/>
                <a:cs typeface="Mangal" panose="02040503050203030202" pitchFamily="18" charset="0"/>
              </a:rPr>
              <a:t> </a:t>
            </a:r>
            <a:endParaRPr kumimoji="0" lang="en-US" altLang="en-US" sz="3200" b="1" i="0" u="none" strike="noStrike" cap="none" normalizeH="0" baseline="0" dirty="0">
              <a:ln>
                <a:noFill/>
              </a:ln>
              <a:solidFill>
                <a:schemeClr val="tx1"/>
              </a:solidFill>
              <a:effectLst/>
              <a:latin typeface="Arial" panose="020B0604020202020204" pitchFamily="34" charset="0"/>
            </a:endParaRPr>
          </a:p>
          <a:p>
            <a:pPr marL="0" lvl="0" indent="0" algn="l" rtl="0">
              <a:lnSpc>
                <a:spcPct val="115000"/>
              </a:lnSpc>
              <a:spcBef>
                <a:spcPts val="1000"/>
              </a:spcBef>
              <a:spcAft>
                <a:spcPts val="0"/>
              </a:spcAft>
              <a:buNone/>
            </a:pPr>
            <a:r>
              <a:rPr kumimoji="0" lang="hi-IN" altLang="en-US" sz="1400" b="1"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डीआई </a:t>
            </a:r>
            <a:r>
              <a:rPr lang="hi-IN"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मूल्य अगर </a:t>
            </a:r>
            <a:r>
              <a:rPr lang="hi-IN" b="1"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1 के बराबर</a:t>
            </a:r>
            <a:r>
              <a:rPr lang="hi-IN"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 हो तो इस का अर्थ है कि समुचित आबादी के अनुपात से जो भी संकेत मिले, उसकी तुलना में </a:t>
            </a:r>
            <a:r>
              <a:rPr lang="hi-IN" b="1"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बराबर का प्रतिनिधित्व अथवा बराबरी </a:t>
            </a:r>
            <a:endParaRPr b="1" dirty="0">
              <a:solidFill>
                <a:srgbClr val="1A1A1A"/>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endParaRPr>
          </a:p>
          <a:p>
            <a:pPr>
              <a:lnSpc>
                <a:spcPct val="115000"/>
              </a:lnSpc>
              <a:spcBef>
                <a:spcPts val="1000"/>
              </a:spcBef>
            </a:pPr>
            <a:r>
              <a:rPr kumimoji="0" lang="hi-IN" altLang="en-US" sz="1400" b="1" i="0" u="none" strike="noStrike" cap="none" normalizeH="0" baseline="0" dirty="0">
                <a:ln>
                  <a:noFill/>
                </a:ln>
                <a:solidFill>
                  <a:srgbClr val="1155CC"/>
                </a:solidFill>
                <a:effectLst/>
                <a:latin typeface="Arial Unicode MS" panose="020B0604020202020204" pitchFamily="34" charset="-128"/>
                <a:ea typeface="Arial Unicode MS" panose="020B0604020202020204" pitchFamily="34" charset="-128"/>
                <a:cs typeface="Arial Unicode MS" panose="020B0604020202020204" pitchFamily="34" charset="-128"/>
              </a:rPr>
              <a:t>डीआई</a:t>
            </a:r>
            <a:r>
              <a:rPr lang="hi-IN" dirty="0">
                <a:solidFill>
                  <a:srgbClr val="1155CC"/>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मूल्य अगर </a:t>
            </a:r>
            <a:r>
              <a:rPr lang="hi-IN" b="1" dirty="0">
                <a:solidFill>
                  <a:srgbClr val="1155CC"/>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1 से ज़्यादा </a:t>
            </a:r>
            <a:r>
              <a:rPr lang="hi-IN" dirty="0">
                <a:solidFill>
                  <a:srgbClr val="1155CC"/>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हो तो इस का अर्थ है कि समुचित आबादी के अनुपात से जो भी संकेत मिले, उसकी तुलना में </a:t>
            </a:r>
            <a:r>
              <a:rPr lang="hi-IN" b="1" dirty="0">
                <a:solidFill>
                  <a:srgbClr val="1155CC"/>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अनुपात से अधिक प्रतिनिधित्व </a:t>
            </a:r>
          </a:p>
          <a:p>
            <a:pPr>
              <a:lnSpc>
                <a:spcPct val="115000"/>
              </a:lnSpc>
              <a:spcBef>
                <a:spcPts val="1000"/>
              </a:spcBef>
            </a:pPr>
            <a:r>
              <a:rPr kumimoji="0" lang="hi-IN" altLang="en-US" sz="1400" b="1" i="0" u="none" strike="noStrike" cap="none" normalizeH="0" baseline="0" dirty="0">
                <a:ln>
                  <a:noFill/>
                </a:ln>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डीआई</a:t>
            </a:r>
            <a:r>
              <a:rPr kumimoji="0" lang="en-US" altLang="en-US" sz="1400" b="1" i="0" u="none" strike="noStrike" cap="none" normalizeH="0" baseline="0" dirty="0">
                <a:ln>
                  <a:noFill/>
                </a:ln>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dirty="0">
                <a:solidFill>
                  <a:srgbClr val="C00000"/>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मूल्य अगर </a:t>
            </a:r>
            <a:r>
              <a:rPr lang="hi-IN" b="1" dirty="0">
                <a:solidFill>
                  <a:srgbClr val="C00000"/>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1 से कम </a:t>
            </a:r>
            <a:r>
              <a:rPr lang="hi-IN" dirty="0">
                <a:solidFill>
                  <a:srgbClr val="C00000"/>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हो तो इस का अर्थ है कि समुचित आबादी के अनुपात से जो भी संकेत मिले, उसकी तुलना में </a:t>
            </a:r>
            <a:r>
              <a:rPr lang="hi-IN" b="1" dirty="0">
                <a:solidFill>
                  <a:srgbClr val="C00000"/>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अनुपात से </a:t>
            </a:r>
            <a:r>
              <a:rPr lang="hi-IN" dirty="0">
                <a:solidFill>
                  <a:srgbClr val="C00000"/>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कम</a:t>
            </a:r>
            <a:r>
              <a:rPr lang="en-US" dirty="0">
                <a:solidFill>
                  <a:srgbClr val="C00000"/>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 </a:t>
            </a:r>
            <a:r>
              <a:rPr lang="hi-IN" dirty="0">
                <a:solidFill>
                  <a:srgbClr val="C00000"/>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प्रतिनिधित्व</a:t>
            </a:r>
            <a:r>
              <a:rPr lang="hi-IN" b="1" dirty="0">
                <a:solidFill>
                  <a:srgbClr val="C00000"/>
                </a:solidFill>
                <a:highlight>
                  <a:srgbClr val="FFFFFF"/>
                </a:highlight>
                <a:latin typeface="Arial Unicode MS" panose="020B0604020202020204" pitchFamily="34" charset="-128"/>
                <a:ea typeface="Arial Unicode MS" panose="020B0604020202020204" pitchFamily="34" charset="-128"/>
                <a:cs typeface="Arial Unicode MS" panose="020B0604020202020204" pitchFamily="34" charset="-128"/>
                <a:sym typeface="Open Sans"/>
              </a:rPr>
              <a:t> </a:t>
            </a:r>
            <a:endParaRPr dirty="0">
              <a:solidFill>
                <a:srgbClr val="CC0000"/>
              </a:solidFill>
              <a:highlight>
                <a:srgbClr val="FFFFFF"/>
              </a:highlight>
              <a:latin typeface="Open Sans"/>
              <a:ea typeface="Open Sans"/>
              <a:cs typeface="Open Sans"/>
              <a:sym typeface="Open Sans"/>
            </a:endParaRPr>
          </a:p>
        </p:txBody>
      </p:sp>
      <p:sp>
        <p:nvSpPr>
          <p:cNvPr id="103" name="Google Shape;103;p15"/>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000"/>
              <a:buFont typeface="Open Sans"/>
              <a:buNone/>
            </a:pPr>
            <a:r>
              <a:rPr kumimoji="0" lang="hi-IN" altLang="en-US" sz="4000" b="1"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अनुपातहीन सूचकांक</a:t>
            </a:r>
            <a:r>
              <a:rPr kumimoji="0" lang="en-US" altLang="en-US" sz="4000" b="1"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sz="4000" b="1" i="0" u="none" strike="noStrike" cap="none" dirty="0">
              <a:solidFill>
                <a:schemeClr val="tx1"/>
              </a:solidFill>
              <a:latin typeface="Open Sans"/>
              <a:ea typeface="Open Sans"/>
              <a:cs typeface="Open Sans"/>
              <a:sym typeface="Open Sans"/>
            </a:endParaRPr>
          </a:p>
        </p:txBody>
      </p:sp>
      <p:pic>
        <p:nvPicPr>
          <p:cNvPr id="106" name="Google Shape;106;p15"/>
          <p:cNvPicPr preferRelativeResize="0"/>
          <p:nvPr/>
        </p:nvPicPr>
        <p:blipFill>
          <a:blip r:embed="rId3">
            <a:alphaModFix/>
          </a:blip>
          <a:stretch>
            <a:fillRect/>
          </a:stretch>
        </p:blipFill>
        <p:spPr>
          <a:xfrm>
            <a:off x="3284588" y="2136351"/>
            <a:ext cx="4951751" cy="15300"/>
          </a:xfrm>
          <a:prstGeom prst="rect">
            <a:avLst/>
          </a:prstGeom>
          <a:noFill/>
          <a:ln>
            <a:noFill/>
          </a:ln>
        </p:spPr>
      </p:pic>
      <p:sp>
        <p:nvSpPr>
          <p:cNvPr id="8" name="TextBox 7">
            <a:extLst>
              <a:ext uri="{FF2B5EF4-FFF2-40B4-BE49-F238E27FC236}">
                <a16:creationId xmlns:a16="http://schemas.microsoft.com/office/drawing/2014/main" id="{9AC6C9E2-5630-3DBD-9098-9156D5955291}"/>
              </a:ext>
            </a:extLst>
          </p:cNvPr>
          <p:cNvSpPr txBox="1"/>
          <p:nvPr/>
        </p:nvSpPr>
        <p:spPr>
          <a:xfrm>
            <a:off x="3284587" y="1745340"/>
            <a:ext cx="495175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1400" b="1" i="0" u="none" strike="noStrike" cap="none" normalizeH="0" baseline="0" dirty="0">
                <a:ln>
                  <a:noFill/>
                </a:ln>
                <a:solidFill>
                  <a:schemeClr val="tx1"/>
                </a:solidFill>
                <a:effectLst/>
                <a:latin typeface="Arial Unicode MS" panose="020B0604020202020204" pitchFamily="34" charset="-128"/>
                <a:cs typeface="Arial Unicode MS" panose="020B0604020202020204" pitchFamily="34" charset="-128"/>
              </a:rPr>
              <a:t>किसी विशेष दिलचस्पी के किसी विशेष कार्यक्रम </a:t>
            </a:r>
            <a:r>
              <a:rPr kumimoji="0" lang="hi-IN" altLang="en-US" sz="1400" b="0" i="0" u="none" strike="noStrike" cap="none" normalizeH="0" baseline="0" dirty="0">
                <a:ln>
                  <a:noFill/>
                </a:ln>
                <a:solidFill>
                  <a:schemeClr val="tx1"/>
                </a:solidFill>
                <a:effectLst/>
                <a:latin typeface="Arial Unicode MS" panose="020B0604020202020204" pitchFamily="34" charset="-128"/>
                <a:cs typeface="Arial Unicode MS" panose="020B0604020202020204" pitchFamily="34" charset="-128"/>
              </a:rPr>
              <a:t>में समूह </a:t>
            </a:r>
            <a:r>
              <a:rPr kumimoji="0" lang="en-US" altLang="en-US" sz="1400" b="0" i="0" u="none" strike="noStrike" cap="none" normalizeH="0" baseline="0" dirty="0">
                <a:ln>
                  <a:noFill/>
                </a:ln>
                <a:solidFill>
                  <a:schemeClr val="tx1"/>
                </a:solidFill>
                <a:effectLst/>
                <a:latin typeface="Arial Unicode MS" panose="020B0604020202020204" pitchFamily="34" charset="-128"/>
                <a:cs typeface="Arial Unicode MS" panose="020B0604020202020204" pitchFamily="34" charset="-128"/>
              </a:rPr>
              <a:t>A</a:t>
            </a:r>
            <a:r>
              <a:rPr kumimoji="0" lang="hi-IN" altLang="en-US" sz="1400" b="0" i="0" u="none" strike="noStrike" cap="none" normalizeH="0" baseline="0" dirty="0">
                <a:ln>
                  <a:noFill/>
                </a:ln>
                <a:solidFill>
                  <a:schemeClr val="tx1"/>
                </a:solidFill>
                <a:effectLst/>
                <a:latin typeface="Arial Unicode MS" panose="020B0604020202020204" pitchFamily="34" charset="-128"/>
                <a:cs typeface="Arial Unicode MS" panose="020B0604020202020204" pitchFamily="34" charset="-128"/>
              </a:rPr>
              <a:t> के छात्रों का </a:t>
            </a:r>
            <a:r>
              <a:rPr kumimoji="0" lang="en-US" altLang="en-US" sz="1400" b="0" i="0" u="none" strike="noStrike" cap="none" normalizeH="0" baseline="0" dirty="0">
                <a:ln>
                  <a:noFill/>
                </a:ln>
                <a:solidFill>
                  <a:schemeClr val="tx1"/>
                </a:solidFill>
                <a:effectLst/>
                <a:latin typeface="Arial Unicode MS" panose="020B0604020202020204" pitchFamily="34" charset="-128"/>
                <a:cs typeface="Arial Unicode MS" panose="020B0604020202020204" pitchFamily="34" charset="-128"/>
              </a:rPr>
              <a:t>%</a:t>
            </a:r>
            <a:r>
              <a:rPr kumimoji="0" lang="hi-IN" altLang="en-US" sz="700" b="0" i="0" u="none" strike="noStrike" cap="none" normalizeH="0" baseline="0" dirty="0">
                <a:ln>
                  <a:noFill/>
                </a:ln>
                <a:solidFill>
                  <a:schemeClr val="tx1"/>
                </a:solidFill>
                <a:effectLst/>
                <a:cs typeface="Mangal" panose="02040503050203030202" pitchFamily="18" charset="0"/>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57DE9B42-BC24-A07B-2D97-EDFE15CC57A1}"/>
              </a:ext>
            </a:extLst>
          </p:cNvPr>
          <p:cNvSpPr txBox="1"/>
          <p:nvPr/>
        </p:nvSpPr>
        <p:spPr>
          <a:xfrm>
            <a:off x="3284587" y="2263973"/>
            <a:ext cx="495175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1400" b="1" i="0" u="none" strike="noStrike" cap="none" normalizeH="0" baseline="0" dirty="0">
                <a:ln>
                  <a:noFill/>
                </a:ln>
                <a:solidFill>
                  <a:schemeClr val="tx1"/>
                </a:solidFill>
                <a:effectLst/>
                <a:latin typeface="Arial Unicode MS" panose="020B0604020202020204" pitchFamily="34" charset="-128"/>
                <a:cs typeface="Arial Unicode MS" panose="020B0604020202020204" pitchFamily="34" charset="-128"/>
              </a:rPr>
              <a:t>एचडीएसबी की कुल छात्र संख्या </a:t>
            </a:r>
            <a:r>
              <a:rPr kumimoji="0" lang="hi-IN" altLang="en-US" sz="1400" i="0" u="none" strike="noStrike" cap="none" normalizeH="0" baseline="0" dirty="0">
                <a:ln>
                  <a:noFill/>
                </a:ln>
                <a:solidFill>
                  <a:schemeClr val="tx1"/>
                </a:solidFill>
                <a:effectLst/>
                <a:latin typeface="Arial Unicode MS" panose="020B0604020202020204" pitchFamily="34" charset="-128"/>
                <a:cs typeface="Arial Unicode MS" panose="020B0604020202020204" pitchFamily="34" charset="-128"/>
              </a:rPr>
              <a:t>में ग्रुप ए </a:t>
            </a:r>
            <a:r>
              <a:rPr kumimoji="0" lang="hi-IN" altLang="en-US" sz="1400" b="0" i="0" u="none" strike="noStrike" cap="none" normalizeH="0" baseline="0" dirty="0">
                <a:ln>
                  <a:noFill/>
                </a:ln>
                <a:solidFill>
                  <a:schemeClr val="tx1"/>
                </a:solidFill>
                <a:effectLst/>
                <a:latin typeface="Arial Unicode MS" panose="020B0604020202020204" pitchFamily="34" charset="-128"/>
                <a:cs typeface="Arial Unicode MS" panose="020B0604020202020204" pitchFamily="34" charset="-128"/>
              </a:rPr>
              <a:t>समूह </a:t>
            </a:r>
            <a:r>
              <a:rPr kumimoji="0" lang="en-US" altLang="en-US" sz="1400" b="0" i="0" u="none" strike="noStrike" cap="none" normalizeH="0" baseline="0" dirty="0">
                <a:ln>
                  <a:noFill/>
                </a:ln>
                <a:solidFill>
                  <a:schemeClr val="tx1"/>
                </a:solidFill>
                <a:effectLst/>
                <a:latin typeface="Arial Unicode MS" panose="020B0604020202020204" pitchFamily="34" charset="-128"/>
                <a:cs typeface="Arial Unicode MS" panose="020B0604020202020204" pitchFamily="34" charset="-128"/>
              </a:rPr>
              <a:t>A</a:t>
            </a:r>
            <a:r>
              <a:rPr kumimoji="0" lang="hi-IN" altLang="en-US" sz="1400" b="0" i="0" u="none" strike="noStrike" cap="none" normalizeH="0" baseline="0" dirty="0">
                <a:ln>
                  <a:noFill/>
                </a:ln>
                <a:solidFill>
                  <a:schemeClr val="tx1"/>
                </a:solidFill>
                <a:effectLst/>
                <a:latin typeface="Arial Unicode MS" panose="020B0604020202020204" pitchFamily="34" charset="-128"/>
                <a:cs typeface="Arial Unicode MS" panose="020B0604020202020204" pitchFamily="34" charset="-128"/>
              </a:rPr>
              <a:t> के </a:t>
            </a:r>
            <a:r>
              <a:rPr kumimoji="0" lang="hi-IN" altLang="en-US" sz="1400" i="0" u="none" strike="noStrike" cap="none" normalizeH="0" baseline="0" dirty="0">
                <a:ln>
                  <a:noFill/>
                </a:ln>
                <a:solidFill>
                  <a:schemeClr val="tx1"/>
                </a:solidFill>
                <a:effectLst/>
                <a:latin typeface="Arial Unicode MS" panose="020B0604020202020204" pitchFamily="34" charset="-128"/>
                <a:cs typeface="Arial Unicode MS" panose="020B0604020202020204" pitchFamily="34" charset="-128"/>
              </a:rPr>
              <a:t>के छात्रों का </a:t>
            </a:r>
            <a:r>
              <a:rPr kumimoji="0" lang="en-US" altLang="en-US" sz="1400" i="0" u="none" strike="noStrike" cap="none" normalizeH="0" baseline="0" dirty="0">
                <a:ln>
                  <a:noFill/>
                </a:ln>
                <a:solidFill>
                  <a:schemeClr val="tx1"/>
                </a:solidFill>
                <a:effectLst/>
                <a:latin typeface="Arial Unicode MS" panose="020B0604020202020204" pitchFamily="34" charset="-128"/>
                <a:cs typeface="Arial Unicode MS" panose="020B0604020202020204" pitchFamily="34" charset="-128"/>
              </a:rPr>
              <a:t>%</a:t>
            </a:r>
            <a:endParaRPr kumimoji="0" lang="en-US" altLang="en-US" sz="320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hi-IN" sz="3400" dirty="0">
                <a:latin typeface="Arial Unicode MS" panose="020B0604020202020204" pitchFamily="34" charset="-128"/>
                <a:ea typeface="Arial Unicode MS" panose="020B0604020202020204" pitchFamily="34" charset="-128"/>
                <a:cs typeface="Arial Unicode MS" panose="020B0604020202020204" pitchFamily="34" charset="-128"/>
              </a:rPr>
              <a:t>भाग लेने की दर - आईईपी वाले छात्र </a:t>
            </a:r>
            <a:endParaRPr sz="3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13" name="Google Shape;113;p16"/>
          <p:cNvPicPr preferRelativeResize="0"/>
          <p:nvPr/>
        </p:nvPicPr>
        <p:blipFill>
          <a:blip r:embed="rId3">
            <a:alphaModFix/>
          </a:blip>
          <a:stretch>
            <a:fillRect/>
          </a:stretch>
        </p:blipFill>
        <p:spPr>
          <a:xfrm>
            <a:off x="1516325" y="1016750"/>
            <a:ext cx="6111351" cy="3775350"/>
          </a:xfrm>
          <a:prstGeom prst="rect">
            <a:avLst/>
          </a:prstGeom>
          <a:noFill/>
          <a:ln>
            <a:noFill/>
          </a:ln>
        </p:spPr>
      </p:pic>
      <p:sp>
        <p:nvSpPr>
          <p:cNvPr id="4" name="TextBox 3">
            <a:extLst>
              <a:ext uri="{FF2B5EF4-FFF2-40B4-BE49-F238E27FC236}">
                <a16:creationId xmlns:a16="http://schemas.microsoft.com/office/drawing/2014/main" id="{CA76AA8A-F076-79C5-41C3-699D4BB2CE19}"/>
              </a:ext>
            </a:extLst>
          </p:cNvPr>
          <p:cNvSpPr txBox="1"/>
          <p:nvPr/>
        </p:nvSpPr>
        <p:spPr>
          <a:xfrm>
            <a:off x="1675417" y="1602033"/>
            <a:ext cx="830321" cy="338554"/>
          </a:xfrm>
          <a:prstGeom prst="rect">
            <a:avLst/>
          </a:prstGeom>
          <a:solidFill>
            <a:schemeClr val="bg1"/>
          </a:solidFill>
        </p:spPr>
        <p:txBody>
          <a:bodyPr wrap="square" rtlCol="0">
            <a:spAutoFit/>
          </a:bodyPr>
          <a:lstStyle/>
          <a:p>
            <a:r>
              <a:rPr lang="hi-IN" sz="1600" b="1" dirty="0">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sz="16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pa-IN" sz="1600" b="1" dirty="0">
                <a:latin typeface="Arial Unicode MS" panose="020B0604020202020204" pitchFamily="34" charset="-128"/>
                <a:ea typeface="Arial Unicode MS" panose="020B0604020202020204" pitchFamily="34" charset="-128"/>
                <a:cs typeface="Arial Unicode MS" panose="020B0604020202020204" pitchFamily="34" charset="-128"/>
              </a:rPr>
              <a:t>- 12</a:t>
            </a:r>
            <a:endParaRPr lang="en-CA" sz="16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extBox 4">
            <a:extLst>
              <a:ext uri="{FF2B5EF4-FFF2-40B4-BE49-F238E27FC236}">
                <a16:creationId xmlns:a16="http://schemas.microsoft.com/office/drawing/2014/main" id="{047D7E73-762C-B810-2011-1115A8B7A7B2}"/>
              </a:ext>
            </a:extLst>
          </p:cNvPr>
          <p:cNvSpPr txBox="1"/>
          <p:nvPr/>
        </p:nvSpPr>
        <p:spPr>
          <a:xfrm>
            <a:off x="1775637" y="2501122"/>
            <a:ext cx="783264" cy="338554"/>
          </a:xfrm>
          <a:prstGeom prst="rect">
            <a:avLst/>
          </a:prstGeom>
          <a:solidFill>
            <a:schemeClr val="bg1"/>
          </a:solidFill>
        </p:spPr>
        <p:txBody>
          <a:bodyPr wrap="square" rtlCol="0">
            <a:spAutoFit/>
          </a:bodyPr>
          <a:lstStyle/>
          <a:p>
            <a:r>
              <a:rPr lang="hi-IN" sz="1600" b="1" dirty="0">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sz="16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pa-IN" sz="1600" b="1" dirty="0">
                <a:latin typeface="Arial Unicode MS" panose="020B0604020202020204" pitchFamily="34" charset="-128"/>
                <a:ea typeface="Arial Unicode MS" panose="020B0604020202020204" pitchFamily="34" charset="-128"/>
                <a:cs typeface="Arial Unicode MS" panose="020B0604020202020204" pitchFamily="34" charset="-128"/>
              </a:rPr>
              <a:t>- 3</a:t>
            </a:r>
            <a:endParaRPr lang="en-CA" sz="16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a:extLst>
              <a:ext uri="{FF2B5EF4-FFF2-40B4-BE49-F238E27FC236}">
                <a16:creationId xmlns:a16="http://schemas.microsoft.com/office/drawing/2014/main" id="{84B08247-62DF-7B94-72CD-39284EAF211C}"/>
              </a:ext>
            </a:extLst>
          </p:cNvPr>
          <p:cNvSpPr txBox="1"/>
          <p:nvPr/>
        </p:nvSpPr>
        <p:spPr>
          <a:xfrm>
            <a:off x="1421745" y="3308057"/>
            <a:ext cx="1083993" cy="338554"/>
          </a:xfrm>
          <a:prstGeom prst="rect">
            <a:avLst/>
          </a:prstGeom>
          <a:solidFill>
            <a:schemeClr val="bg1"/>
          </a:solidFill>
        </p:spPr>
        <p:txBody>
          <a:bodyPr wrap="square" rtlCol="0">
            <a:spAutoFit/>
          </a:bodyPr>
          <a:lstStyle/>
          <a:p>
            <a:r>
              <a:rPr lang="hi-IN" sz="1600" b="1" dirty="0">
                <a:latin typeface="Arial Unicode MS" panose="020B0604020202020204" pitchFamily="34" charset="-128"/>
                <a:ea typeface="Arial Unicode MS" panose="020B0604020202020204" pitchFamily="34" charset="-128"/>
                <a:cs typeface="Arial Unicode MS" panose="020B0604020202020204" pitchFamily="34" charset="-128"/>
              </a:rPr>
              <a:t>ग्रेड </a:t>
            </a:r>
            <a:r>
              <a:rPr lang="pa-IN" sz="1600" b="1" dirty="0">
                <a:latin typeface="Arial Unicode MS" panose="020B0604020202020204" pitchFamily="34" charset="-128"/>
                <a:ea typeface="Arial Unicode MS" panose="020B0604020202020204" pitchFamily="34" charset="-128"/>
                <a:cs typeface="Arial Unicode MS" panose="020B0604020202020204" pitchFamily="34" charset="-128"/>
              </a:rPr>
              <a:t>4 - 12</a:t>
            </a:r>
            <a:endParaRPr lang="en-CA" sz="16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Box 6">
            <a:extLst>
              <a:ext uri="{FF2B5EF4-FFF2-40B4-BE49-F238E27FC236}">
                <a16:creationId xmlns:a16="http://schemas.microsoft.com/office/drawing/2014/main" id="{9A14DF41-D97E-8739-F1EF-D4E7D17B504C}"/>
              </a:ext>
            </a:extLst>
          </p:cNvPr>
          <p:cNvSpPr txBox="1"/>
          <p:nvPr/>
        </p:nvSpPr>
        <p:spPr>
          <a:xfrm>
            <a:off x="4430232" y="4412572"/>
            <a:ext cx="1205022" cy="261610"/>
          </a:xfrm>
          <a:prstGeom prst="rect">
            <a:avLst/>
          </a:prstGeom>
          <a:solidFill>
            <a:schemeClr val="bg1"/>
          </a:solidFill>
        </p:spPr>
        <p:txBody>
          <a:bodyPr wrap="square" rtlCol="0">
            <a:spAutoFit/>
          </a:bodyPr>
          <a:lstStyle/>
          <a:p>
            <a:pPr algn="ctr"/>
            <a:r>
              <a:rPr lang="hi-IN" sz="1100" dirty="0">
                <a:latin typeface="Arial Unicode MS" panose="020B0604020202020204" pitchFamily="34" charset="-128"/>
                <a:ea typeface="Arial Unicode MS" panose="020B0604020202020204" pitchFamily="34" charset="-128"/>
                <a:cs typeface="Arial Unicode MS" panose="020B0604020202020204" pitchFamily="34" charset="-128"/>
              </a:rPr>
              <a:t>भाग लेने की दर</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sz="2800" b="1" dirty="0">
              <a:solidFill>
                <a:srgbClr val="FF0000"/>
              </a:solidFill>
            </a:endParaRPr>
          </a:p>
          <a:p>
            <a:pPr marL="0" lvl="0" indent="0" algn="ctr" rtl="0">
              <a:spcBef>
                <a:spcPts val="1000"/>
              </a:spcBef>
              <a:spcAft>
                <a:spcPts val="0"/>
              </a:spcAft>
              <a:buNone/>
            </a:pPr>
            <a:endParaRPr sz="2800" b="1" dirty="0">
              <a:solidFill>
                <a:srgbClr val="FF0000"/>
              </a:solidFill>
            </a:endParaRPr>
          </a:p>
          <a:p>
            <a:pPr marL="0" indent="0" algn="ctr"/>
            <a:r>
              <a:rPr kumimoji="0" lang="hi-IN" altLang="en-US" sz="2800" b="1" i="0" u="none" strike="noStrike" cap="none" normalizeH="0" baseline="0" dirty="0">
                <a:ln>
                  <a:noFill/>
                </a:ln>
                <a:solidFill>
                  <a:srgbClr val="FF0000"/>
                </a:solidFill>
                <a:effectLst/>
                <a:latin typeface="Arial Unicode MS" panose="020B0604020202020204" pitchFamily="34" charset="-128"/>
                <a:cs typeface="Arial Unicode MS" panose="020B0604020202020204" pitchFamily="34" charset="-128"/>
              </a:rPr>
              <a:t>आईईपी वाले छात्र कौन हैं?</a:t>
            </a:r>
            <a:r>
              <a:rPr kumimoji="0" lang="hi-IN" altLang="en-US" sz="800" b="1" i="0" u="none" strike="noStrike" cap="none" normalizeH="0" baseline="0" dirty="0">
                <a:ln>
                  <a:noFill/>
                </a:ln>
                <a:solidFill>
                  <a:srgbClr val="FF0000"/>
                </a:solidFill>
                <a:effectLst/>
                <a:cs typeface="Mangal" panose="02040503050203030202" pitchFamily="18" charset="0"/>
              </a:rPr>
              <a:t> </a:t>
            </a:r>
            <a:endParaRPr kumimoji="0" lang="en-US" altLang="en-US" sz="5400" b="1" i="0" u="none" strike="noStrike" cap="none" normalizeH="0" baseline="0" dirty="0">
              <a:ln>
                <a:noFill/>
              </a:ln>
              <a:solidFill>
                <a:srgbClr val="FF0000"/>
              </a:solidFill>
              <a:effectLst/>
              <a:latin typeface="Arial" panose="020B0604020202020204" pitchFamily="34" charset="0"/>
            </a:endParaRPr>
          </a:p>
          <a:p>
            <a:pPr marL="0" lvl="0" indent="0" algn="ctr" rtl="0">
              <a:spcBef>
                <a:spcPts val="1000"/>
              </a:spcBef>
              <a:spcAft>
                <a:spcPts val="0"/>
              </a:spcAft>
              <a:buNone/>
            </a:pPr>
            <a:endParaRPr sz="28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hi-IN" sz="3900" dirty="0">
                <a:latin typeface="Arial Unicode MS" panose="020B0604020202020204" pitchFamily="34" charset="-128"/>
                <a:ea typeface="Arial Unicode MS" panose="020B0604020202020204" pitchFamily="34" charset="-128"/>
                <a:cs typeface="Arial Unicode MS" panose="020B0604020202020204" pitchFamily="34" charset="-128"/>
              </a:rPr>
              <a:t>पंजीकरण के मुताबिक लिंग अनुसार आईईपी</a:t>
            </a:r>
            <a:endParaRPr sz="39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6" name="Google Shape;126;p18"/>
          <p:cNvPicPr preferRelativeResize="0"/>
          <p:nvPr/>
        </p:nvPicPr>
        <p:blipFill>
          <a:blip r:embed="rId3">
            <a:alphaModFix/>
          </a:blip>
          <a:stretch>
            <a:fillRect/>
          </a:stretch>
        </p:blipFill>
        <p:spPr>
          <a:xfrm>
            <a:off x="1671950" y="942075"/>
            <a:ext cx="5800076" cy="3781276"/>
          </a:xfrm>
          <a:prstGeom prst="rect">
            <a:avLst/>
          </a:prstGeom>
          <a:noFill/>
          <a:ln>
            <a:noFill/>
          </a:ln>
        </p:spPr>
      </p:pic>
      <p:sp>
        <p:nvSpPr>
          <p:cNvPr id="6" name="TextBox 5">
            <a:extLst>
              <a:ext uri="{FF2B5EF4-FFF2-40B4-BE49-F238E27FC236}">
                <a16:creationId xmlns:a16="http://schemas.microsoft.com/office/drawing/2014/main" id="{67B10865-17AC-A87F-F1B7-E4608E0276AA}"/>
              </a:ext>
            </a:extLst>
          </p:cNvPr>
          <p:cNvSpPr txBox="1"/>
          <p:nvPr/>
        </p:nvSpPr>
        <p:spPr>
          <a:xfrm>
            <a:off x="2825608" y="4335880"/>
            <a:ext cx="1205022" cy="261610"/>
          </a:xfrm>
          <a:prstGeom prst="rect">
            <a:avLst/>
          </a:prstGeom>
          <a:solidFill>
            <a:schemeClr val="bg1"/>
          </a:solidFill>
        </p:spPr>
        <p:txBody>
          <a:bodyPr wrap="square" rtlCol="0">
            <a:spAutoFit/>
          </a:bodyPr>
          <a:lstStyle/>
          <a:p>
            <a:pPr algn="ctr"/>
            <a:r>
              <a:rPr lang="hi-IN" sz="1100" dirty="0">
                <a:latin typeface="Arial Unicode MS" panose="020B0604020202020204" pitchFamily="34" charset="-128"/>
                <a:ea typeface="Arial Unicode MS" panose="020B0604020202020204" pitchFamily="34" charset="-128"/>
                <a:cs typeface="Arial Unicode MS" panose="020B0604020202020204" pitchFamily="34" charset="-128"/>
              </a:rPr>
              <a:t>स्त्रियां  </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Box 6">
            <a:extLst>
              <a:ext uri="{FF2B5EF4-FFF2-40B4-BE49-F238E27FC236}">
                <a16:creationId xmlns:a16="http://schemas.microsoft.com/office/drawing/2014/main" id="{2CE73640-FD80-E29D-3D68-325FFEA52CAB}"/>
              </a:ext>
            </a:extLst>
          </p:cNvPr>
          <p:cNvSpPr txBox="1"/>
          <p:nvPr/>
        </p:nvSpPr>
        <p:spPr>
          <a:xfrm>
            <a:off x="5420341" y="4314172"/>
            <a:ext cx="1205022" cy="261610"/>
          </a:xfrm>
          <a:prstGeom prst="rect">
            <a:avLst/>
          </a:prstGeom>
          <a:solidFill>
            <a:schemeClr val="bg1"/>
          </a:solidFill>
        </p:spPr>
        <p:txBody>
          <a:bodyPr wrap="square" rtlCol="0">
            <a:spAutoFit/>
          </a:bodyPr>
          <a:lstStyle/>
          <a:p>
            <a:pPr algn="ctr"/>
            <a:r>
              <a:rPr lang="hi-IN" sz="1100" dirty="0">
                <a:latin typeface="Arial Unicode MS" panose="020B0604020202020204" pitchFamily="34" charset="-128"/>
                <a:ea typeface="Arial Unicode MS" panose="020B0604020202020204" pitchFamily="34" charset="-128"/>
                <a:cs typeface="Arial Unicode MS" panose="020B0604020202020204" pitchFamily="34" charset="-128"/>
              </a:rPr>
              <a:t>पुरुष </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hi-IN" dirty="0">
                <a:latin typeface="Arial Unicode MS" panose="020B0604020202020204" pitchFamily="34" charset="-128"/>
                <a:ea typeface="Arial Unicode MS" panose="020B0604020202020204" pitchFamily="34" charset="-128"/>
                <a:cs typeface="Arial Unicode MS" panose="020B0604020202020204" pitchFamily="34" charset="-128"/>
              </a:rPr>
              <a:t>लिंग पहचान के अनुसार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4000" dirty="0">
                <a:latin typeface="Arial Unicode MS" panose="020B0604020202020204" pitchFamily="34" charset="-128"/>
                <a:ea typeface="Arial Unicode MS" panose="020B0604020202020204" pitchFamily="34" charset="-128"/>
                <a:cs typeface="Arial Unicode MS" panose="020B0604020202020204" pitchFamily="34" charset="-128"/>
              </a:rPr>
              <a:t>आईईपी</a:t>
            </a:r>
            <a:r>
              <a:rPr lang="hi-IN"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3" name="Google Shape;133;p19"/>
          <p:cNvPicPr preferRelativeResize="0"/>
          <p:nvPr/>
        </p:nvPicPr>
        <p:blipFill>
          <a:blip r:embed="rId3">
            <a:alphaModFix/>
          </a:blip>
          <a:stretch>
            <a:fillRect/>
          </a:stretch>
        </p:blipFill>
        <p:spPr>
          <a:xfrm>
            <a:off x="1640450" y="1258500"/>
            <a:ext cx="5863109" cy="3506875"/>
          </a:xfrm>
          <a:prstGeom prst="rect">
            <a:avLst/>
          </a:prstGeom>
          <a:noFill/>
          <a:ln>
            <a:noFill/>
          </a:ln>
        </p:spPr>
      </p:pic>
      <p:sp>
        <p:nvSpPr>
          <p:cNvPr id="4" name="TextBox 3">
            <a:extLst>
              <a:ext uri="{FF2B5EF4-FFF2-40B4-BE49-F238E27FC236}">
                <a16:creationId xmlns:a16="http://schemas.microsoft.com/office/drawing/2014/main" id="{C0764F3C-06A1-910A-D2C5-F77A02E92E24}"/>
              </a:ext>
            </a:extLst>
          </p:cNvPr>
          <p:cNvSpPr txBox="1"/>
          <p:nvPr/>
        </p:nvSpPr>
        <p:spPr>
          <a:xfrm>
            <a:off x="2243472" y="4478838"/>
            <a:ext cx="946296" cy="253916"/>
          </a:xfrm>
          <a:prstGeom prst="rect">
            <a:avLst/>
          </a:prstGeom>
          <a:solidFill>
            <a:schemeClr val="bg1"/>
          </a:solidFill>
        </p:spPr>
        <p:txBody>
          <a:bodyPr wrap="square" rtlCol="0">
            <a:spAutoFit/>
          </a:bodyPr>
          <a:lstStyle/>
          <a:p>
            <a:r>
              <a:rPr lang="hi-IN" sz="105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लड़की/ स्त्री</a:t>
            </a:r>
            <a:endParaRPr lang="en-CA" sz="105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extBox 4">
            <a:extLst>
              <a:ext uri="{FF2B5EF4-FFF2-40B4-BE49-F238E27FC236}">
                <a16:creationId xmlns:a16="http://schemas.microsoft.com/office/drawing/2014/main" id="{27B0708F-7F33-572A-91DF-CFF59B6047F9}"/>
              </a:ext>
            </a:extLst>
          </p:cNvPr>
          <p:cNvSpPr txBox="1"/>
          <p:nvPr/>
        </p:nvSpPr>
        <p:spPr>
          <a:xfrm>
            <a:off x="5834875" y="4429762"/>
            <a:ext cx="1203878" cy="253916"/>
          </a:xfrm>
          <a:prstGeom prst="rect">
            <a:avLst/>
          </a:prstGeom>
          <a:solidFill>
            <a:schemeClr val="bg1"/>
          </a:solidFill>
        </p:spPr>
        <p:txBody>
          <a:bodyPr wrap="square" rtlCol="0">
            <a:spAutoFit/>
          </a:bodyPr>
          <a:lstStyle/>
          <a:p>
            <a:pPr algn="ctr"/>
            <a:r>
              <a:rPr lang="hi-IN" sz="105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विभिन्न लिंग</a:t>
            </a:r>
            <a:endParaRPr lang="en-CA" sz="105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a:extLst>
              <a:ext uri="{FF2B5EF4-FFF2-40B4-BE49-F238E27FC236}">
                <a16:creationId xmlns:a16="http://schemas.microsoft.com/office/drawing/2014/main" id="{BAE93E50-9D7C-82FD-A100-C5F5157ABDAA}"/>
              </a:ext>
            </a:extLst>
          </p:cNvPr>
          <p:cNvSpPr txBox="1"/>
          <p:nvPr/>
        </p:nvSpPr>
        <p:spPr>
          <a:xfrm>
            <a:off x="4153188" y="4444174"/>
            <a:ext cx="811617" cy="253916"/>
          </a:xfrm>
          <a:prstGeom prst="rect">
            <a:avLst/>
          </a:prstGeom>
          <a:solidFill>
            <a:schemeClr val="bg1"/>
          </a:solidFill>
        </p:spPr>
        <p:txBody>
          <a:bodyPr wrap="square" rtlCol="0">
            <a:spAutoFit/>
          </a:bodyPr>
          <a:lstStyle/>
          <a:p>
            <a:r>
              <a:rPr lang="hi-IN" sz="105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लड़का/पुरुष </a:t>
            </a:r>
            <a:endParaRPr lang="en-CA" sz="105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br>
              <a:rPr lang="en-US" sz="44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4400" dirty="0">
                <a:latin typeface="Arial Unicode MS" panose="020B0604020202020204" pitchFamily="34" charset="-128"/>
                <a:ea typeface="Arial Unicode MS" panose="020B0604020202020204" pitchFamily="34" charset="-128"/>
                <a:cs typeface="Arial Unicode MS" panose="020B0604020202020204" pitchFamily="34" charset="-128"/>
              </a:rPr>
            </a:br>
            <a:r>
              <a:rPr lang="hi-IN" sz="4400" dirty="0">
                <a:latin typeface="Arial Unicode MS" panose="020B0604020202020204" pitchFamily="34" charset="-128"/>
                <a:ea typeface="Arial Unicode MS" panose="020B0604020202020204" pitchFamily="34" charset="-128"/>
                <a:cs typeface="Arial Unicode MS" panose="020B0604020202020204" pitchFamily="34" charset="-128"/>
              </a:rPr>
              <a:t>लैंगिक</a:t>
            </a:r>
            <a:r>
              <a:rPr lang="en-US" sz="4400" dirty="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hi-IN" altLang="en-US" sz="440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अभिविन्यास के</a:t>
            </a:r>
            <a:r>
              <a:rPr kumimoji="0" lang="en-US" altLang="en-US" sz="440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4400" dirty="0">
                <a:latin typeface="Arial Unicode MS" panose="020B0604020202020204" pitchFamily="34" charset="-128"/>
                <a:ea typeface="Arial Unicode MS" panose="020B0604020202020204" pitchFamily="34" charset="-128"/>
                <a:cs typeface="Arial Unicode MS" panose="020B0604020202020204" pitchFamily="34" charset="-128"/>
              </a:rPr>
              <a:t>अनुसार आईईपी</a:t>
            </a:r>
            <a:br>
              <a:rPr kumimoji="0" lang="en-US" altLang="en-US" sz="7200" i="0" u="none" strike="noStrike" cap="none" normalizeH="0" baseline="0" dirty="0">
                <a:ln>
                  <a:noFill/>
                </a:ln>
                <a:solidFill>
                  <a:schemeClr val="tx1"/>
                </a:solidFill>
                <a:effectLst/>
                <a:latin typeface="Arial" panose="020B0604020202020204" pitchFamily="34" charset="0"/>
              </a:rPr>
            </a:br>
            <a:r>
              <a:rPr lang="en-US" dirty="0"/>
              <a:t> </a:t>
            </a:r>
            <a:br>
              <a:rPr lang="hi-IN" dirty="0"/>
            </a:br>
            <a:endParaRPr dirty="0"/>
          </a:p>
        </p:txBody>
      </p:sp>
      <p:pic>
        <p:nvPicPr>
          <p:cNvPr id="140" name="Google Shape;140;p20"/>
          <p:cNvPicPr preferRelativeResize="0"/>
          <p:nvPr/>
        </p:nvPicPr>
        <p:blipFill>
          <a:blip r:embed="rId3">
            <a:alphaModFix/>
          </a:blip>
          <a:stretch>
            <a:fillRect/>
          </a:stretch>
        </p:blipFill>
        <p:spPr>
          <a:xfrm>
            <a:off x="1532038" y="1016625"/>
            <a:ext cx="6079924" cy="3618350"/>
          </a:xfrm>
          <a:prstGeom prst="rect">
            <a:avLst/>
          </a:prstGeom>
          <a:noFill/>
          <a:ln>
            <a:noFill/>
          </a:ln>
        </p:spPr>
      </p:pic>
      <p:sp>
        <p:nvSpPr>
          <p:cNvPr id="6" name="TextBox 5">
            <a:extLst>
              <a:ext uri="{FF2B5EF4-FFF2-40B4-BE49-F238E27FC236}">
                <a16:creationId xmlns:a16="http://schemas.microsoft.com/office/drawing/2014/main" id="{FF682D9C-F694-DCCE-6063-B63BEF055813}"/>
              </a:ext>
            </a:extLst>
          </p:cNvPr>
          <p:cNvSpPr txBox="1"/>
          <p:nvPr/>
        </p:nvSpPr>
        <p:spPr>
          <a:xfrm>
            <a:off x="2286003" y="4308717"/>
            <a:ext cx="1796899" cy="307777"/>
          </a:xfrm>
          <a:prstGeom prst="rect">
            <a:avLst/>
          </a:prstGeom>
          <a:solidFill>
            <a:schemeClr val="bg1"/>
          </a:solidFill>
        </p:spPr>
        <p:txBody>
          <a:bodyPr wrap="square" rtlCol="0">
            <a:spAutoFit/>
          </a:bodyPr>
          <a:lstStyle/>
          <a:p>
            <a:r>
              <a:rPr lang="hi-IN" sz="1400" dirty="0">
                <a:latin typeface="Arial Unicode MS" panose="020B0604020202020204" pitchFamily="34" charset="-128"/>
                <a:ea typeface="Arial Unicode MS" panose="020B0604020202020204" pitchFamily="34" charset="-128"/>
                <a:cs typeface="Arial Unicode MS" panose="020B0604020202020204" pitchFamily="34" charset="-128"/>
              </a:rPr>
              <a:t>विषमलिंगी</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i-IN" dirty="0">
                <a:latin typeface="Arial Unicode MS" panose="020B0604020202020204" pitchFamily="34" charset="-128"/>
                <a:ea typeface="Arial Unicode MS" panose="020B0604020202020204" pitchFamily="34" charset="-128"/>
                <a:cs typeface="Arial Unicode MS" panose="020B0604020202020204" pitchFamily="34" charset="-128"/>
              </a:rPr>
              <a:t>इतरलिंगी</a:t>
            </a:r>
          </a:p>
        </p:txBody>
      </p:sp>
      <p:sp>
        <p:nvSpPr>
          <p:cNvPr id="7" name="TextBox 6">
            <a:extLst>
              <a:ext uri="{FF2B5EF4-FFF2-40B4-BE49-F238E27FC236}">
                <a16:creationId xmlns:a16="http://schemas.microsoft.com/office/drawing/2014/main" id="{6C0F891E-A2DF-7A71-F064-040A1ADA9F08}"/>
              </a:ext>
            </a:extLst>
          </p:cNvPr>
          <p:cNvSpPr txBox="1"/>
          <p:nvPr/>
        </p:nvSpPr>
        <p:spPr>
          <a:xfrm>
            <a:off x="5330458" y="4314792"/>
            <a:ext cx="1912074" cy="307777"/>
          </a:xfrm>
          <a:prstGeom prst="rect">
            <a:avLst/>
          </a:prstGeom>
          <a:solidFill>
            <a:schemeClr val="bg1"/>
          </a:solidFill>
        </p:spPr>
        <p:txBody>
          <a:bodyPr wrap="square" rtlCol="0">
            <a:spAutoFit/>
          </a:bodyPr>
          <a:lstStyle/>
          <a:p>
            <a:pPr rtl="0">
              <a:spcBef>
                <a:spcPts val="0"/>
              </a:spcBef>
              <a:spcAft>
                <a:spcPts val="0"/>
              </a:spcAft>
            </a:pPr>
            <a:r>
              <a:rPr lang="hi-IN"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एल.जी.बी.टी.क्यू.2एस.+</a:t>
            </a:r>
            <a:endParaRPr lang="hi-IN" b="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algn="ctr" rtl="0">
              <a:spcBef>
                <a:spcPts val="0"/>
              </a:spcBef>
              <a:spcAft>
                <a:spcPts val="0"/>
              </a:spcAft>
            </a:pPr>
            <a:r>
              <a:rPr lang="hi-IN"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जातीय</a:t>
            </a:r>
            <a:r>
              <a:rPr lang="en-US"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आधार के अनुसार आईईपी </a:t>
            </a:r>
            <a:endParaRP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47" name="Google Shape;147;p21"/>
          <p:cNvPicPr preferRelativeResize="0"/>
          <p:nvPr/>
        </p:nvPicPr>
        <p:blipFill>
          <a:blip r:embed="rId3">
            <a:alphaModFix/>
          </a:blip>
          <a:stretch>
            <a:fillRect/>
          </a:stretch>
        </p:blipFill>
        <p:spPr>
          <a:xfrm>
            <a:off x="2147257" y="1010703"/>
            <a:ext cx="4849482" cy="515400"/>
          </a:xfrm>
          <a:prstGeom prst="rect">
            <a:avLst/>
          </a:prstGeom>
          <a:noFill/>
          <a:ln>
            <a:noFill/>
          </a:ln>
        </p:spPr>
      </p:pic>
      <p:pic>
        <p:nvPicPr>
          <p:cNvPr id="148" name="Google Shape;148;p21"/>
          <p:cNvPicPr preferRelativeResize="0"/>
          <p:nvPr/>
        </p:nvPicPr>
        <p:blipFill>
          <a:blip r:embed="rId4">
            <a:alphaModFix/>
          </a:blip>
          <a:stretch>
            <a:fillRect/>
          </a:stretch>
        </p:blipFill>
        <p:spPr>
          <a:xfrm>
            <a:off x="1691400" y="1373700"/>
            <a:ext cx="6138600" cy="3320525"/>
          </a:xfrm>
          <a:prstGeom prst="rect">
            <a:avLst/>
          </a:prstGeom>
          <a:noFill/>
          <a:ln>
            <a:noFill/>
          </a:ln>
        </p:spPr>
      </p:pic>
      <p:sp>
        <p:nvSpPr>
          <p:cNvPr id="5" name="TextBox 4">
            <a:extLst>
              <a:ext uri="{FF2B5EF4-FFF2-40B4-BE49-F238E27FC236}">
                <a16:creationId xmlns:a16="http://schemas.microsoft.com/office/drawing/2014/main" id="{903F2E4C-2EED-F709-7FBC-24A95E059ECA}"/>
              </a:ext>
            </a:extLst>
          </p:cNvPr>
          <p:cNvSpPr txBox="1"/>
          <p:nvPr/>
        </p:nvSpPr>
        <p:spPr>
          <a:xfrm>
            <a:off x="2688083" y="1136657"/>
            <a:ext cx="1261702" cy="169277"/>
          </a:xfrm>
          <a:prstGeom prst="rect">
            <a:avLst/>
          </a:prstGeom>
          <a:solidFill>
            <a:schemeClr val="bg1"/>
          </a:solidFill>
        </p:spPr>
        <p:txBody>
          <a:bodyPr wrap="square" lIns="0" tIns="0" rIns="0" bIns="0" rtlCol="0">
            <a:spAutoFit/>
          </a:bodyPr>
          <a:lstStyle/>
          <a:p>
            <a:pPr algn="ctr"/>
            <a:r>
              <a:rPr lang="hi-IN" sz="1100" b="1" dirty="0">
                <a:latin typeface="Arial Unicode MS" panose="020B0604020202020204" pitchFamily="34" charset="-128"/>
                <a:ea typeface="Arial Unicode MS" panose="020B0604020202020204" pitchFamily="34" charset="-128"/>
                <a:cs typeface="Arial Unicode MS" panose="020B0604020202020204" pitchFamily="34" charset="-128"/>
              </a:rPr>
              <a:t>अनुपात से अधिक</a:t>
            </a:r>
            <a:endParaRPr lang="en-CA" sz="11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a:extLst>
              <a:ext uri="{FF2B5EF4-FFF2-40B4-BE49-F238E27FC236}">
                <a16:creationId xmlns:a16="http://schemas.microsoft.com/office/drawing/2014/main" id="{B7B651C7-87C4-8B07-DF3D-05FD9B29A70C}"/>
              </a:ext>
            </a:extLst>
          </p:cNvPr>
          <p:cNvSpPr txBox="1"/>
          <p:nvPr/>
        </p:nvSpPr>
        <p:spPr>
          <a:xfrm>
            <a:off x="4783046" y="1135915"/>
            <a:ext cx="1306032" cy="161583"/>
          </a:xfrm>
          <a:prstGeom prst="rect">
            <a:avLst/>
          </a:prstGeom>
          <a:solidFill>
            <a:schemeClr val="bg1"/>
          </a:solidFill>
        </p:spPr>
        <p:txBody>
          <a:bodyPr wrap="square" lIns="0" tIns="0" rIns="0" bIns="0" rtlCol="0">
            <a:spAutoFit/>
          </a:bodyPr>
          <a:lstStyle/>
          <a:p>
            <a:pPr algn="ctr"/>
            <a:r>
              <a:rPr lang="hi-IN" sz="1050" b="1" dirty="0">
                <a:latin typeface="Arial Unicode MS" panose="020B0604020202020204" pitchFamily="34" charset="-128"/>
                <a:ea typeface="Arial Unicode MS" panose="020B0604020202020204" pitchFamily="34" charset="-128"/>
                <a:cs typeface="Arial Unicode MS" panose="020B0604020202020204" pitchFamily="34" charset="-128"/>
              </a:rPr>
              <a:t>अनुपात से कम </a:t>
            </a:r>
            <a:endParaRPr lang="en-CA" sz="105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TextBox 14">
            <a:extLst>
              <a:ext uri="{FF2B5EF4-FFF2-40B4-BE49-F238E27FC236}">
                <a16:creationId xmlns:a16="http://schemas.microsoft.com/office/drawing/2014/main" id="{0C8131BE-DFBE-F57A-92E6-C688EEF8B606}"/>
              </a:ext>
            </a:extLst>
          </p:cNvPr>
          <p:cNvSpPr txBox="1"/>
          <p:nvPr/>
        </p:nvSpPr>
        <p:spPr>
          <a:xfrm rot="18955475">
            <a:off x="2066151" y="3986183"/>
            <a:ext cx="433361" cy="261610"/>
          </a:xfrm>
          <a:prstGeom prst="rect">
            <a:avLst/>
          </a:prstGeom>
          <a:solidFill>
            <a:schemeClr val="bg1"/>
          </a:solidFill>
        </p:spPr>
        <p:txBody>
          <a:bodyPr wrap="square" rtlCol="0">
            <a:spAutoFit/>
          </a:bodyPr>
          <a:lstStyle/>
          <a:p>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काले </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 name="TextBox 15">
            <a:extLst>
              <a:ext uri="{FF2B5EF4-FFF2-40B4-BE49-F238E27FC236}">
                <a16:creationId xmlns:a16="http://schemas.microsoft.com/office/drawing/2014/main" id="{C4328C42-2E66-057D-5748-25DF81A89C6B}"/>
              </a:ext>
            </a:extLst>
          </p:cNvPr>
          <p:cNvSpPr txBox="1"/>
          <p:nvPr/>
        </p:nvSpPr>
        <p:spPr>
          <a:xfrm rot="18955475">
            <a:off x="2238907" y="4171882"/>
            <a:ext cx="967630" cy="261610"/>
          </a:xfrm>
          <a:prstGeom prst="rect">
            <a:avLst/>
          </a:prstGeom>
          <a:solidFill>
            <a:schemeClr val="bg1"/>
          </a:solidFill>
        </p:spPr>
        <p:txBody>
          <a:bodyPr wrap="square" rtlCol="0">
            <a:spAutoFit/>
          </a:bodyPr>
          <a:lstStyle/>
          <a:p>
            <a:pPr algn="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पूर्वी एशियाई</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TextBox 16">
            <a:extLst>
              <a:ext uri="{FF2B5EF4-FFF2-40B4-BE49-F238E27FC236}">
                <a16:creationId xmlns:a16="http://schemas.microsoft.com/office/drawing/2014/main" id="{D34C084B-3DB0-6123-F0A0-62226B125CDF}"/>
              </a:ext>
            </a:extLst>
          </p:cNvPr>
          <p:cNvSpPr txBox="1"/>
          <p:nvPr/>
        </p:nvSpPr>
        <p:spPr>
          <a:xfrm rot="18955475">
            <a:off x="2991066" y="4131817"/>
            <a:ext cx="852091" cy="261610"/>
          </a:xfrm>
          <a:prstGeom prst="rect">
            <a:avLst/>
          </a:prstGeom>
          <a:solidFill>
            <a:schemeClr val="bg1"/>
          </a:solidFill>
        </p:spPr>
        <p:txBody>
          <a:bodyPr wrap="square" rtlCol="0">
            <a:spAutoFit/>
          </a:bodyPr>
          <a:lstStyle/>
          <a:p>
            <a:pPr algn="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मूल निवासी </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 name="TextBox 17">
            <a:extLst>
              <a:ext uri="{FF2B5EF4-FFF2-40B4-BE49-F238E27FC236}">
                <a16:creationId xmlns:a16="http://schemas.microsoft.com/office/drawing/2014/main" id="{7DF35A81-3DD3-B885-C7A5-A1EB111888AF}"/>
              </a:ext>
            </a:extLst>
          </p:cNvPr>
          <p:cNvSpPr txBox="1"/>
          <p:nvPr/>
        </p:nvSpPr>
        <p:spPr>
          <a:xfrm rot="18955475">
            <a:off x="3298563" y="4132264"/>
            <a:ext cx="1255664" cy="430887"/>
          </a:xfrm>
          <a:prstGeom prst="rect">
            <a:avLst/>
          </a:prstGeom>
          <a:solidFill>
            <a:schemeClr val="bg1"/>
          </a:solidFill>
        </p:spPr>
        <p:txBody>
          <a:bodyPr wrap="square" rtlCol="0">
            <a:spAutoFit/>
          </a:bodyPr>
          <a:lstStyle/>
          <a:p>
            <a:pPr algn="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लैटिनो/लेटिना/ लाटिन्स</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 name="TextBox 18">
            <a:extLst>
              <a:ext uri="{FF2B5EF4-FFF2-40B4-BE49-F238E27FC236}">
                <a16:creationId xmlns:a16="http://schemas.microsoft.com/office/drawing/2014/main" id="{CD5D3FE0-0D89-32C3-FA72-8B1F38AF49A2}"/>
              </a:ext>
            </a:extLst>
          </p:cNvPr>
          <p:cNvSpPr txBox="1"/>
          <p:nvPr/>
        </p:nvSpPr>
        <p:spPr>
          <a:xfrm rot="18955475">
            <a:off x="4232562" y="4111950"/>
            <a:ext cx="859326" cy="261610"/>
          </a:xfrm>
          <a:prstGeom prst="rect">
            <a:avLst/>
          </a:prstGeom>
          <a:solidFill>
            <a:schemeClr val="bg1"/>
          </a:solidFill>
        </p:spPr>
        <p:txBody>
          <a:bodyPr wrap="square" rtlCol="0">
            <a:spAutoFit/>
          </a:bodyPr>
          <a:lstStyle/>
          <a:p>
            <a:pPr algn="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मध्य पूर्वी</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 name="TextBox 19">
            <a:extLst>
              <a:ext uri="{FF2B5EF4-FFF2-40B4-BE49-F238E27FC236}">
                <a16:creationId xmlns:a16="http://schemas.microsoft.com/office/drawing/2014/main" id="{BE46354F-D1F1-D60D-65DE-6413AD8666E0}"/>
              </a:ext>
            </a:extLst>
          </p:cNvPr>
          <p:cNvSpPr txBox="1"/>
          <p:nvPr/>
        </p:nvSpPr>
        <p:spPr>
          <a:xfrm rot="18955475">
            <a:off x="4736101" y="4218534"/>
            <a:ext cx="1101423" cy="261610"/>
          </a:xfrm>
          <a:prstGeom prst="rect">
            <a:avLst/>
          </a:prstGeom>
          <a:solidFill>
            <a:schemeClr val="bg1"/>
          </a:solidFill>
        </p:spPr>
        <p:txBody>
          <a:bodyPr wrap="square" rtlCol="0">
            <a:spAutoFit/>
          </a:bodyPr>
          <a:lstStyle/>
          <a:p>
            <a:pPr algn="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दक्षिण एशियाई </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 name="TextBox 20">
            <a:extLst>
              <a:ext uri="{FF2B5EF4-FFF2-40B4-BE49-F238E27FC236}">
                <a16:creationId xmlns:a16="http://schemas.microsoft.com/office/drawing/2014/main" id="{DFD85C09-D6C5-8657-63F4-D429FF3189DB}"/>
              </a:ext>
            </a:extLst>
          </p:cNvPr>
          <p:cNvSpPr txBox="1"/>
          <p:nvPr/>
        </p:nvSpPr>
        <p:spPr>
          <a:xfrm rot="18955475">
            <a:off x="5180932" y="4271760"/>
            <a:ext cx="1318814" cy="261610"/>
          </a:xfrm>
          <a:prstGeom prst="rect">
            <a:avLst/>
          </a:prstGeom>
          <a:solidFill>
            <a:schemeClr val="bg1"/>
          </a:solidFill>
        </p:spPr>
        <p:txBody>
          <a:bodyPr wrap="square" rtlCol="0">
            <a:spAutoFit/>
          </a:bodyPr>
          <a:lstStyle/>
          <a:p>
            <a:pPr algn="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दक्षिण</a:t>
            </a:r>
            <a:r>
              <a:rPr lang="en-US"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पूर्वी एशियाई </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 name="TextBox 21">
            <a:extLst>
              <a:ext uri="{FF2B5EF4-FFF2-40B4-BE49-F238E27FC236}">
                <a16:creationId xmlns:a16="http://schemas.microsoft.com/office/drawing/2014/main" id="{B083B832-FCDC-1463-BC84-6C612B521100}"/>
              </a:ext>
            </a:extLst>
          </p:cNvPr>
          <p:cNvSpPr txBox="1"/>
          <p:nvPr/>
        </p:nvSpPr>
        <p:spPr>
          <a:xfrm rot="18955475">
            <a:off x="6605003" y="3924626"/>
            <a:ext cx="421844" cy="261610"/>
          </a:xfrm>
          <a:prstGeom prst="rect">
            <a:avLst/>
          </a:prstGeom>
          <a:solidFill>
            <a:schemeClr val="bg1"/>
          </a:solidFill>
        </p:spPr>
        <p:txBody>
          <a:bodyPr wrap="square" rtlCol="0">
            <a:spAutoFit/>
          </a:bodyPr>
          <a:lstStyle/>
          <a:p>
            <a:pPr algn="r"/>
            <a:r>
              <a:rPr lang="hi-IN" sz="11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श्वेत </a:t>
            </a:r>
            <a:endParaRPr lang="en-CA"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8C4F034FDA3A14D88CBCEBCE840DB97" ma:contentTypeVersion="2" ma:contentTypeDescription="Upload an image." ma:contentTypeScope="" ma:versionID="5d224354c0c67df95adc8b2a8761e8e7">
  <xsd:schema xmlns:xsd="http://www.w3.org/2001/XMLSchema" xmlns:xs="http://www.w3.org/2001/XMLSchema" xmlns:p="http://schemas.microsoft.com/office/2006/metadata/properties" xmlns:ns1="http://schemas.microsoft.com/sharepoint/v3" xmlns:ns2="84CA7BAC-7791-47E9-A66A-9F84AB876AFA" xmlns:ns3="http://schemas.microsoft.com/sharepoint/v3/fields" xmlns:ns4="fe46685c-a291-4a55-a310-2e229e918259" targetNamespace="http://schemas.microsoft.com/office/2006/metadata/properties" ma:root="true" ma:fieldsID="26d9587a1f2536df15b7783e2226669e" ns1:_="" ns2:_="" ns3:_="" ns4:_="">
    <xsd:import namespace="http://schemas.microsoft.com/sharepoint/v3"/>
    <xsd:import namespace="84CA7BAC-7791-47E9-A66A-9F84AB876AFA"/>
    <xsd:import namespace="http://schemas.microsoft.com/sharepoint/v3/fields"/>
    <xsd:import namespace="fe46685c-a291-4a55-a310-2e229e918259"/>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CA7BAC-7791-47E9-A66A-9F84AB876AF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46685c-a291-4a55-a310-2e229e918259"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84CA7BAC-7791-47E9-A66A-9F84AB876AFA"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09461A44-DF08-4122-93BE-30DD9AB4F554}"/>
</file>

<file path=customXml/itemProps2.xml><?xml version="1.0" encoding="utf-8"?>
<ds:datastoreItem xmlns:ds="http://schemas.openxmlformats.org/officeDocument/2006/customXml" ds:itemID="{7456CFBD-DAAD-4B3B-A30D-B6B9BE5F69A3}"/>
</file>

<file path=customXml/itemProps3.xml><?xml version="1.0" encoding="utf-8"?>
<ds:datastoreItem xmlns:ds="http://schemas.openxmlformats.org/officeDocument/2006/customXml" ds:itemID="{0DD99026-345E-4DE9-A231-01B9F0B99039}"/>
</file>

<file path=docProps/app.xml><?xml version="1.0" encoding="utf-8"?>
<Properties xmlns="http://schemas.openxmlformats.org/officeDocument/2006/extended-properties" xmlns:vt="http://schemas.openxmlformats.org/officeDocument/2006/docPropsVTypes">
  <TotalTime>254</TotalTime>
  <Words>1238</Words>
  <Application>Microsoft Office PowerPoint</Application>
  <PresentationFormat>On-screen Show (16:9)</PresentationFormat>
  <Paragraphs>130</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Unicode MS</vt:lpstr>
      <vt:lpstr>Calibri</vt:lpstr>
      <vt:lpstr>Open Sans</vt:lpstr>
      <vt:lpstr>Office Theme</vt:lpstr>
      <vt:lpstr>PowerPoint Presentation</vt:lpstr>
      <vt:lpstr>Definitions</vt:lpstr>
      <vt:lpstr>अनुपातहीन सूचकांक </vt:lpstr>
      <vt:lpstr>भाग लेने की दर - आईईपी वाले छात्र </vt:lpstr>
      <vt:lpstr>PowerPoint Presentation</vt:lpstr>
      <vt:lpstr>पंजीकरण के मुताबिक लिंग अनुसार आईईपी</vt:lpstr>
      <vt:lpstr>लिंग पहचान के अनुसार आईईपी </vt:lpstr>
      <vt:lpstr>  लैंगिक अभिविन्यास के अनुसार आईईपी   </vt:lpstr>
      <vt:lpstr>जातीय आधार के अनुसार आईईपी </vt:lpstr>
      <vt:lpstr>PowerPoint Presentation</vt:lpstr>
      <vt:lpstr>स्कूल के वातावरण तथा अपनेपन की भावना के अनुसार आईईपी </vt:lpstr>
      <vt:lpstr>सकारात्मक  प्रतिनिधित्व के अनुसार आईईपी </vt:lpstr>
      <vt:lpstr>PowerPoint Presentation</vt:lpstr>
      <vt:lpstr>स्वास्थ्य तथा भाग लेने के अनुसार आईईपी</vt:lpstr>
      <vt:lpstr>रिश्तों के अनुसार आईईपी</vt:lpstr>
      <vt:lpstr>शिक्षक की अपेक्षाओं के अनुसार आईईपी</vt:lpstr>
      <vt:lpstr>अगले कदम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Rossana Bisceglia2</dc:creator>
  <cp:lastModifiedBy>Rajinder Singh</cp:lastModifiedBy>
  <cp:revision>18</cp:revision>
  <dcterms:modified xsi:type="dcterms:W3CDTF">2022-06-28T15:40:50Z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0x0101009148F5A04DDD49CBA7127AADA5FB792B00AADE34325A8B49CDA8BB4DB53328F21400C8C4F034FDA3A14D88CBCEBCE840DB97</vt:lpwstr>
  </property>
</Properties>
</file>