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7" r:id="rId3"/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7010400" cy="9296400"/>
  <p:embeddedFontLst>
    <p:embeddedFont>
      <p:font typeface="Constantia"/>
      <p:regular r:id="rId17"/>
      <p:bold r:id="rId18"/>
      <p:italic r:id="rId19"/>
      <p:boldItalic r:id="rId20"/>
    </p:embeddedFont>
    <p:embeddedFont>
      <p:font typeface="Arim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Constantia-bold.fntdata"/><Relationship Id="rId8" Type="http://schemas.openxmlformats.org/officeDocument/2006/relationships/slide" Target="slides/slide3.xml"/><Relationship Id="rId26" Type="http://schemas.openxmlformats.org/officeDocument/2006/relationships/customXml" Target="../customXml/item2.xml"/><Relationship Id="rId21" Type="http://schemas.openxmlformats.org/officeDocument/2006/relationships/font" Target="fonts/Arimo-regular.fnt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7.xml"/><Relationship Id="rId17" Type="http://schemas.openxmlformats.org/officeDocument/2006/relationships/font" Target="fonts/Constantia-regular.fntdata"/><Relationship Id="rId7" Type="http://schemas.openxmlformats.org/officeDocument/2006/relationships/slide" Target="slides/slide2.xml"/><Relationship Id="rId25" Type="http://schemas.openxmlformats.org/officeDocument/2006/relationships/customXml" Target="../customXml/item1.xml"/><Relationship Id="rId20" Type="http://schemas.openxmlformats.org/officeDocument/2006/relationships/font" Target="fonts/Constantia-boldItalic.fntdata"/><Relationship Id="rId2" Type="http://schemas.openxmlformats.org/officeDocument/2006/relationships/presProps" Target="pres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font" Target="fonts/Arimo-boldItalic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23" Type="http://schemas.openxmlformats.org/officeDocument/2006/relationships/font" Target="fonts/Arimo-italic.fntdata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font" Target="fonts/Constantia-italic.fntdata"/><Relationship Id="rId22" Type="http://schemas.openxmlformats.org/officeDocument/2006/relationships/font" Target="fonts/Arimo-bold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rIns="93150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anchorCtr="0" anchor="b" bIns="46575" lIns="93150" rIns="93150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CA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/>
              <a:t>Dom, Laureen and Mitch</a:t>
            </a:r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anchorCtr="0" anchor="b" bIns="46575" lIns="93150" rIns="93150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CA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anchorCtr="0" anchor="b" bIns="46575" lIns="93150" rIns="93150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CA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anchorCtr="0" anchor="b" bIns="46575" lIns="93150" rIns="93150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CA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Font typeface="Calibri"/>
              <a:buNone/>
              <a:defRPr b="1" i="0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ctr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lt2"/>
              </a:buClr>
              <a:buFont typeface="Constantia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2"/>
              </a:buClr>
              <a:buFont typeface="Constantia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pic>
        <p:nvPicPr>
          <p:cNvPr id="31" name="Shape 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0000" y="6016624"/>
            <a:ext cx="1124001" cy="8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Char char="●"/>
              <a:defRPr b="0" i="0" sz="2600" u="none" cap="none" strike="noStrike">
                <a:solidFill>
                  <a:schemeClr val="dk1"/>
                </a:solidFill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Char char="●"/>
              <a:defRPr b="0" i="0" sz="2400" u="none" cap="none" strike="noStrike">
                <a:solidFill>
                  <a:schemeClr val="dk1"/>
                </a:solidFill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Char char="●"/>
              <a:defRPr b="0" i="0" sz="2100" u="none" cap="none" strike="noStrike">
                <a:solidFill>
                  <a:schemeClr val="dk1"/>
                </a:solidFill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Char char="●"/>
              <a:defRPr b="0" i="0" sz="1800" u="none" cap="none" strike="noStrike">
                <a:solidFill>
                  <a:schemeClr val="dk1"/>
                </a:solidFill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Char char="●"/>
              <a:defRPr b="0" i="0" sz="1600" u="none" cap="none" strike="noStrike">
                <a:solidFill>
                  <a:schemeClr val="dk1"/>
                </a:solidFill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Char char="•"/>
              <a:defRPr b="0" i="0" sz="1600" u="none" cap="none" strike="noStrike">
                <a:solidFill>
                  <a:schemeClr val="dk1"/>
                </a:solidFill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Char char="•"/>
              <a:defRPr b="0"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 rot="5400000">
            <a:off x="2377281" y="15080"/>
            <a:ext cx="438943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4762" lvl="1" marL="639763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6350" lvl="3" marL="1187450" marR="0" rtl="0" algn="l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87" lvl="4" marL="1462088" marR="0" rtl="0" algn="l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4140" lvl="0" marL="273050" marR="0" rtl="0" algn="l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05727" lvl="1" marL="639763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47319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3" type="body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8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4" type="body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8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image" Target="../media/image02.png"/><Relationship Id="rId3" Type="http://schemas.openxmlformats.org/officeDocument/2006/relationships/image" Target="../media/image01.png"/><Relationship Id="rId4" Type="http://schemas.openxmlformats.org/officeDocument/2006/relationships/image" Target="../media/image05.jpg"/><Relationship Id="rId5" Type="http://schemas.openxmlformats.org/officeDocument/2006/relationships/slideLayout" Target="../slideLayouts/slideLayout1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04.jpg"/><Relationship Id="rId2" Type="http://schemas.openxmlformats.org/officeDocument/2006/relationships/image" Target="../media/image03.png"/><Relationship Id="rId3" Type="http://schemas.openxmlformats.org/officeDocument/2006/relationships/image" Target="../media/image01.png"/><Relationship Id="rId4" Type="http://schemas.openxmlformats.org/officeDocument/2006/relationships/image" Target="../media/image05.jpg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937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937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Shape 12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13" name="Shape 13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14" name="Shape 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Shape 15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Shape 16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17" name="Shape 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Shape 18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Shape 1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pic>
        <p:nvPicPr>
          <p:cNvPr id="24" name="Shape 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0000" y="6016624"/>
            <a:ext cx="1124001" cy="8273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9525" y="-7937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4381500" y="-7937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Char char="●"/>
              <a:defRPr b="0" i="0" sz="2600" u="none" cap="none" strike="noStrike">
                <a:solidFill>
                  <a:schemeClr val="dk1"/>
                </a:solidFill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Char char="●"/>
              <a:defRPr b="0" i="0" sz="2400" u="none" cap="none" strike="noStrike">
                <a:solidFill>
                  <a:schemeClr val="dk1"/>
                </a:solidFill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Char char="●"/>
              <a:defRPr b="0" i="0" sz="2100" u="none" cap="none" strike="noStrike">
                <a:solidFill>
                  <a:schemeClr val="dk1"/>
                </a:solidFill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Char char="●"/>
              <a:defRPr b="0" i="0" sz="1800" u="none" cap="none" strike="noStrike">
                <a:solidFill>
                  <a:schemeClr val="dk1"/>
                </a:solidFill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Char char="●"/>
              <a:defRPr b="0" i="0" sz="1600" u="none" cap="none" strike="noStrike">
                <a:solidFill>
                  <a:schemeClr val="dk1"/>
                </a:solidFill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Char char="•"/>
              <a:defRPr b="0" i="0" sz="1600" u="none" cap="none" strike="noStrike">
                <a:solidFill>
                  <a:schemeClr val="dk1"/>
                </a:solidFill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Char char="•"/>
              <a:defRPr b="0"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grpSp>
        <p:nvGrpSpPr>
          <p:cNvPr id="40" name="Shape 40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41" name="Shape 41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42" name="Shape 4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" name="Shape 43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Shape 44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45" name="Shape 4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" name="Shape 46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0000" y="6016624"/>
            <a:ext cx="1124001" cy="8273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ctrTitle"/>
          </p:nvPr>
        </p:nvSpPr>
        <p:spPr>
          <a:xfrm>
            <a:off x="533400" y="1371600"/>
            <a:ext cx="7851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18275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Boundary Review Committee</a:t>
            </a:r>
            <a:b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4400">
                <a:solidFill>
                  <a:schemeClr val="lt1"/>
                </a:solidFill>
              </a:rPr>
              <a:t>Martin Street PS Rebuild</a:t>
            </a:r>
            <a: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Elementary School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782761" y="4200525"/>
            <a:ext cx="5705474" cy="181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CA" sz="2800">
                <a:solidFill>
                  <a:schemeClr val="lt1"/>
                </a:solidFill>
              </a:rPr>
              <a:t>Tuesday</a:t>
            </a: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CA" sz="2800">
                <a:solidFill>
                  <a:schemeClr val="lt1"/>
                </a:solidFill>
              </a:rPr>
              <a:t>January 10</a:t>
            </a: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201</a:t>
            </a:r>
            <a:r>
              <a:rPr lang="en-CA" sz="2800">
                <a:solidFill>
                  <a:schemeClr val="lt1"/>
                </a:solidFill>
              </a:rPr>
              <a:t>7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7:00 pm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Milton District High School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CA" sz="2800">
                <a:solidFill>
                  <a:schemeClr val="lt1"/>
                </a:solidFill>
              </a:rPr>
              <a:t>Library</a:t>
            </a: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104" name="Shape 104"/>
          <p:cNvCxnSpPr/>
          <p:nvPr/>
        </p:nvCxnSpPr>
        <p:spPr>
          <a:xfrm>
            <a:off x="749300" y="3667125"/>
            <a:ext cx="7772400" cy="61912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dir="5400000" dist="38100">
              <a:srgbClr val="002041">
                <a:alpha val="47843"/>
              </a:srgbClr>
            </a:outerShdw>
          </a:effectLst>
        </p:spPr>
      </p:cxn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000" y="6016624"/>
            <a:ext cx="1124001" cy="8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4294967295" type="title"/>
          </p:nvPr>
        </p:nvSpPr>
        <p:spPr>
          <a:xfrm>
            <a:off x="457200" y="1503362"/>
            <a:ext cx="8229600" cy="42402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mo"/>
              <a:buNone/>
            </a:pPr>
            <a:br>
              <a:rPr b="1" i="0" lang="en-CA" sz="1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</a:br>
          </a:p>
        </p:txBody>
      </p:sp>
      <p:sp>
        <p:nvSpPr>
          <p:cNvPr id="163" name="Shape 163"/>
          <p:cNvSpPr txBox="1"/>
          <p:nvPr/>
        </p:nvSpPr>
        <p:spPr>
          <a:xfrm>
            <a:off x="1079500" y="1503351"/>
            <a:ext cx="7607400" cy="50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BRC Meetings						Nov. 24 (7 pm)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			</a:t>
            </a:r>
            <a:r>
              <a:rPr lang="en-CA" sz="2400">
                <a:solidFill>
                  <a:schemeClr val="dk1"/>
                </a:solidFill>
              </a:rPr>
              <a:t>Dec. 6 (7 pm)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>
                <a:solidFill>
                  <a:schemeClr val="dk1"/>
                </a:solidFill>
              </a:rPr>
              <a:t>										Dec. 20 (7 pm)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>
                <a:solidFill>
                  <a:schemeClr val="dk1"/>
                </a:solidFill>
              </a:rPr>
              <a:t>										Jan. 10 (7 pm)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>
                <a:solidFill>
                  <a:schemeClr val="dk1"/>
                </a:solidFill>
              </a:rPr>
              <a:t>										</a:t>
            </a:r>
            <a:r>
              <a:rPr lang="en-CA" sz="2400">
                <a:solidFill>
                  <a:srgbClr val="FF0000"/>
                </a:solidFill>
              </a:rPr>
              <a:t>Jan. 24 (7 pm)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>
                <a:solidFill>
                  <a:schemeClr val="dk1"/>
                </a:solidFill>
              </a:rPr>
              <a:t>									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Consultation					Jan. </a:t>
            </a:r>
            <a:r>
              <a:rPr lang="en-CA" sz="2400">
                <a:solidFill>
                  <a:schemeClr val="dk1"/>
                </a:solidFill>
              </a:rPr>
              <a:t>17 (7 pm)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>
                <a:solidFill>
                  <a:schemeClr val="dk1"/>
                </a:solidFill>
              </a:rPr>
              <a:t>					Craig Kielburger Secondary School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 Council Meeting				Jan. 30			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Board Meeting for information		Feb. </a:t>
            </a:r>
            <a:r>
              <a:rPr lang="en-CA" sz="2400">
                <a:solidFill>
                  <a:schemeClr val="dk1"/>
                </a:solidFill>
              </a:rPr>
              <a:t>15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Board Meeting for decision			</a:t>
            </a:r>
            <a:r>
              <a:rPr lang="en-CA" sz="2400">
                <a:solidFill>
                  <a:schemeClr val="dk1"/>
                </a:solidFill>
              </a:rPr>
              <a:t>March 1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457200" y="704850"/>
            <a:ext cx="8229600" cy="920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Tentative Timelines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CA" sz="6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Next Meeting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57200" y="223996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Tuesday, </a:t>
            </a:r>
            <a:r>
              <a:rPr lang="en-CA" sz="3000">
                <a:latin typeface="Constantia"/>
                <a:ea typeface="Constantia"/>
                <a:cs typeface="Constantia"/>
                <a:sym typeface="Constantia"/>
              </a:rPr>
              <a:t>January 24 </a:t>
            </a:r>
            <a:r>
              <a:rPr b="0" i="0" lang="en-CA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(7:00 – 9:00 p.m.)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0" lang="en-CA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CA" sz="3000">
                <a:latin typeface="Constantia"/>
                <a:ea typeface="Constantia"/>
                <a:cs typeface="Constantia"/>
                <a:sym typeface="Constantia"/>
              </a:rPr>
              <a:t>Milton District High School - Library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sz="30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BRC Meetings						Nov. 24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Dec. 6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Dec. 20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Jan. 10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</a:t>
            </a:r>
            <a:r>
              <a:rPr lang="en-CA" sz="2400">
                <a:solidFill>
                  <a:srgbClr val="FF0000"/>
                </a:solidFill>
              </a:rPr>
              <a:t>Jan. 24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Public Information Night			Jan. 17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Craig Kielburger Secondary School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Agenda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228600" y="193516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Acceptance of minutes from December 20th  meeting</a:t>
            </a:r>
          </a:p>
          <a:p>
            <a:pPr lvl="0" rtl="0">
              <a:spcBef>
                <a:spcPts val="48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Agenda and materials</a:t>
            </a:r>
          </a:p>
          <a:p>
            <a:pPr lvl="0" rtl="0">
              <a:spcBef>
                <a:spcPts val="48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Reminder of goals and desired outcomes</a:t>
            </a:r>
          </a:p>
          <a:p>
            <a:pPr lvl="0" rtl="0">
              <a:spcBef>
                <a:spcPts val="48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Grandparenting Definition</a:t>
            </a:r>
          </a:p>
          <a:p>
            <a:pPr lvl="0" rtl="0">
              <a:spcBef>
                <a:spcPts val="48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Scenario Work</a:t>
            </a:r>
          </a:p>
          <a:p>
            <a:pPr lvl="0" rtl="0">
              <a:spcBef>
                <a:spcPts val="480"/>
              </a:spcBef>
              <a:buClr>
                <a:srgbClr val="0BD0D9"/>
              </a:buClr>
              <a:buSzPct val="100000"/>
              <a:buFont typeface="Constantia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Public Information and Feedback</a:t>
            </a:r>
          </a:p>
          <a:p>
            <a:pPr lvl="0" rtl="0">
              <a:spcBef>
                <a:spcPts val="48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Timelines</a:t>
            </a:r>
          </a:p>
          <a:p>
            <a:pPr lvl="0" rtl="0">
              <a:spcBef>
                <a:spcPts val="48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Communication - Letter to Community - Send Dec. 21st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Process Goals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93516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we ensure a process that is fair and transparent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all members are heard and respected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our discussions focus on what is best for all students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Our final recommendations will be developed through a consensus process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228600" y="511175"/>
            <a:ext cx="82296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CA" sz="40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What is Grandparenting?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228600" y="1397000"/>
            <a:ext cx="8229600" cy="4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rtl="0">
              <a:spcBef>
                <a:spcPts val="0"/>
              </a:spcBef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Grandparenting is a decision to allow existing students of a specific grade(s) in a neighbourhood(s) or geographic area(s) to remain at their current school until they complete a particular grade at that school (e.g., grade 8).  This usually occurs in situations where changes to school boundaries have taken place.</a:t>
            </a:r>
          </a:p>
          <a:p>
            <a:pPr indent="-273050" lvl="0" marL="273050" rtl="0">
              <a:spcBef>
                <a:spcPts val="400"/>
              </a:spcBef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When </a:t>
            </a:r>
            <a:r>
              <a:rPr lang="en-CA" sz="2000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not grandparented</a:t>
            </a: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, change in boundaries would normally require affected students to change schools.  </a:t>
            </a:r>
          </a:p>
          <a:p>
            <a:pPr indent="-273050" lvl="0" marL="273050" rtl="0">
              <a:spcBef>
                <a:spcPts val="400"/>
              </a:spcBef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Students being grandparented are provided </a:t>
            </a:r>
            <a:r>
              <a:rPr lang="en-CA" sz="2000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transportation</a:t>
            </a: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subject to the HDSB transportation policies.  </a:t>
            </a:r>
          </a:p>
          <a:p>
            <a:pPr indent="-273050" lvl="0" marL="273050" rtl="0">
              <a:spcBef>
                <a:spcPts val="400"/>
              </a:spcBef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Siblings of students that have been grandparented will be directed (unless otherwise stated) to the designated school as per the new approved school boundary.  </a:t>
            </a:r>
          </a:p>
          <a:p>
            <a:pPr indent="-273050" lvl="0" marL="273050" rtl="0">
              <a:spcBef>
                <a:spcPts val="400"/>
              </a:spcBef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Students </a:t>
            </a:r>
            <a:r>
              <a:rPr lang="en-CA" sz="2000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preferring not to be grandparented </a:t>
            </a:r>
            <a:r>
              <a:rPr lang="en-CA" sz="2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may apply for Optional Attendance as per the Board’s Administrative Procedure.  Historically, the Halton District School Board has made an effort to grandparent students in their graduating year.</a:t>
            </a:r>
          </a:p>
          <a:p>
            <a:pPr indent="-152400" lvl="0" marL="273050" rtl="0">
              <a:spcBef>
                <a:spcPts val="40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Initial Scenarios and Maps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935150"/>
            <a:ext cx="86868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0" lang="en-CA" sz="2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Guiding Questions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What scenarios do you feel have promise?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What can you offer to make a scenario better?</a:t>
            </a:r>
          </a:p>
          <a:p>
            <a:pPr indent="4445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CA" sz="240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What scenarios can you NOT live with?  Why?</a:t>
            </a:r>
          </a:p>
          <a:p>
            <a:pPr indent="4445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nstantia"/>
              <a:buChar char="•"/>
            </a:pPr>
            <a:r>
              <a:rPr lang="en-CA" sz="2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We have “dismissed” scenarios 1-6, 8-12, 12a,  13</a:t>
            </a:r>
          </a:p>
          <a:p>
            <a:pPr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onstantia"/>
              <a:buChar char="•"/>
            </a:pPr>
            <a:r>
              <a:rPr b="1" lang="en-CA" sz="3600">
                <a:solidFill>
                  <a:srgbClr val="0000FF"/>
                </a:solidFill>
                <a:latin typeface="Constantia"/>
                <a:ea typeface="Constantia"/>
                <a:cs typeface="Constantia"/>
                <a:sym typeface="Constantia"/>
              </a:rPr>
              <a:t>Recommended </a:t>
            </a:r>
            <a:r>
              <a:rPr b="1" lang="en-CA" sz="3600">
                <a:solidFill>
                  <a:srgbClr val="0000FF"/>
                </a:solidFill>
                <a:latin typeface="Constantia"/>
                <a:ea typeface="Constantia"/>
                <a:cs typeface="Constantia"/>
                <a:sym typeface="Constantia"/>
              </a:rPr>
              <a:t>scenarios 7, 7a, 12b, 12c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0000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Criteria to Measure Impact &amp; Effectiveness of Boundary Options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457200" y="1987550"/>
            <a:ext cx="7215187" cy="43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b="0" i="0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Possible criteria could include but is not limited to: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58525" y="2681100"/>
            <a:ext cx="8156400" cy="3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/>
              <a:t>Criteria (could include but should not be limited to the following)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Viability of Program – How many students are required to offer and maintain program in an educationally sound and fiscally responsible way?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Proximity to schools -- Are opportunities for walk-to schools being maximized, school routes safe, and natural boundaries incorporated into the proposed options?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Portables and Portapaks -- Are students being accommodated in permanent facilities and is the use of portable classrooms minimized in the proposed options?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Balance of overall enrolment -- Is student access to programs, resources and extracurricular opportunities being maximized? Is over and underutilization of buildings avoided to the extent possible?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Stable, long-term boundaries -- Do the projections show long term stability and result in avoiding the need for additional boundary changes in the short term?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Transportation -- Does the option demonstrate cost effective transportation?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Fiscally Responsible -- Does the option strive to reduce unnecessary costs?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Student Experience -- Does the option demonstrate an effort to reduce the number of school moves students have experienced? Are cohorts kept together?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Other -- Any other criteria recommended by the Boundary Review Steering Committee or Boundary Review Committee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2927350" y="938212"/>
            <a:ext cx="28956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b="0" i="0" lang="en-CA" sz="3600" u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Scenario Work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41300" y="2046286"/>
            <a:ext cx="8902800" cy="30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95000"/>
              <a:buFont typeface="Noto Sans Symbols"/>
              <a:buChar char="●"/>
            </a:pPr>
            <a:r>
              <a:rPr b="0" i="0" lang="en-CA" sz="240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In groups – discuss, meets criteria?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Constantia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Use matrix provided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nstantia"/>
              <a:ea typeface="Constantia"/>
              <a:cs typeface="Constantia"/>
              <a:sym typeface="Constanti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Constantia"/>
              <a:buChar char="●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Tonight, can we recommend 3-4 scenarios for the steering committee to consider?</a:t>
            </a:r>
          </a:p>
          <a:p>
            <a: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108275" y="288750"/>
            <a:ext cx="10395300" cy="12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10235" lvl="0" marL="0" marR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rgbClr val="0070C0"/>
              </a:solidFill>
            </a:endParaRPr>
          </a:p>
          <a:p>
            <a:pPr indent="-69850" lvl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69850" lvl="0" marL="0" marR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CA" sz="1800">
                <a:solidFill>
                  <a:schemeClr val="dk1"/>
                </a:solidFill>
              </a:rPr>
              <a:t>Martin Street Public School - Boundary Review</a:t>
            </a:r>
          </a:p>
          <a:p>
            <a:pPr indent="-69850" lvl="0" marL="0" marR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CA" sz="1800">
                <a:solidFill>
                  <a:schemeClr val="dk1"/>
                </a:solidFill>
              </a:rPr>
              <a:t>Public Information Meeting – Tuesday, January 17, 2017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CA">
                <a:solidFill>
                  <a:schemeClr val="dk1"/>
                </a:solidFill>
              </a:rPr>
              <a:t>Dear Parent/Guardian,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CA">
                <a:solidFill>
                  <a:schemeClr val="dk1"/>
                </a:solidFill>
              </a:rPr>
              <a:t>I would like to invite you to a Public Information Meeting regarding the boundaries for the new Martin Street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CA">
                <a:solidFill>
                  <a:schemeClr val="dk1"/>
                </a:solidFill>
              </a:rPr>
              <a:t>Elementary School.  The school is scheduled to open in Fall 2017.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marR="390525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CA">
                <a:solidFill>
                  <a:schemeClr val="dk1"/>
                </a:solidFill>
              </a:rPr>
              <a:t>The meeting will take place on </a:t>
            </a:r>
            <a:r>
              <a:rPr b="1" lang="en-CA">
                <a:solidFill>
                  <a:schemeClr val="dk1"/>
                </a:solidFill>
              </a:rPr>
              <a:t>Tuesday, January 17, 2015, beginning at </a:t>
            </a:r>
          </a:p>
          <a:p>
            <a:pPr lvl="0" marR="390525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-CA">
                <a:solidFill>
                  <a:schemeClr val="dk1"/>
                </a:solidFill>
              </a:rPr>
              <a:t>7 p.m. at Craig Kielburger Secondary School, 1151 Ferguson Drive, Milton, Ontario.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marR="52705" rtl="0">
              <a:spcBef>
                <a:spcPts val="0"/>
              </a:spcBef>
              <a:buNone/>
            </a:pPr>
            <a:r>
              <a:rPr lang="en-CA">
                <a:solidFill>
                  <a:schemeClr val="dk1"/>
                </a:solidFill>
              </a:rPr>
              <a:t>The meeting will provide an opportunity to share information about the boundary review process for the new </a:t>
            </a:r>
          </a:p>
          <a:p>
            <a:pPr lvl="0" marR="52705" rtl="0">
              <a:spcBef>
                <a:spcPts val="0"/>
              </a:spcBef>
              <a:buNone/>
            </a:pPr>
            <a:r>
              <a:rPr lang="en-CA">
                <a:solidFill>
                  <a:schemeClr val="dk1"/>
                </a:solidFill>
              </a:rPr>
              <a:t>Martin Street Public School, review scenarios for the boundaries, and advise members of the public as to how to </a:t>
            </a:r>
          </a:p>
          <a:p>
            <a:pPr lvl="0" marR="52705" rtl="0">
              <a:spcBef>
                <a:spcPts val="0"/>
              </a:spcBef>
              <a:buNone/>
            </a:pPr>
            <a:r>
              <a:rPr lang="en-CA">
                <a:solidFill>
                  <a:schemeClr val="dk1"/>
                </a:solidFill>
              </a:rPr>
              <a:t>provide feedback.   There are a number of schools that could be potentially impacted by this boundary review </a:t>
            </a:r>
          </a:p>
          <a:p>
            <a:pPr lvl="0" marR="52705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CA">
                <a:solidFill>
                  <a:schemeClr val="dk1"/>
                </a:solidFill>
              </a:rPr>
              <a:t>including:</a:t>
            </a:r>
          </a:p>
          <a:p>
            <a:pPr lvl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>
                <a:solidFill>
                  <a:srgbClr val="333333"/>
                </a:solidFill>
                <a:highlight>
                  <a:srgbClr val="FFFFFF"/>
                </a:highlight>
              </a:rPr>
              <a:t>Anne J. MacArthur PS		Brookville PS		Bruce Trail PS</a:t>
            </a:r>
          </a:p>
          <a:p>
            <a:pPr lvl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>
                <a:solidFill>
                  <a:srgbClr val="333333"/>
                </a:solidFill>
                <a:highlight>
                  <a:srgbClr val="FFFFFF"/>
                </a:highlight>
              </a:rPr>
              <a:t>Chris Hadfield PS		E. W. Foster PS		Escarpment View PS  </a:t>
            </a:r>
          </a:p>
          <a:p>
            <a:pPr lvl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>
                <a:solidFill>
                  <a:srgbClr val="333333"/>
                </a:solidFill>
                <a:highlight>
                  <a:srgbClr val="FFFFFF"/>
                </a:highlight>
              </a:rPr>
              <a:t>Hawthorne Village PS		J. M. Denyes PS		Martin Street PS</a:t>
            </a:r>
          </a:p>
          <a:p>
            <a:pPr lvl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>
                <a:solidFill>
                  <a:srgbClr val="333333"/>
                </a:solidFill>
                <a:highlight>
                  <a:srgbClr val="FFFFFF"/>
                </a:highlight>
              </a:rPr>
              <a:t>Robert Baldwin PS		Sam Sherratt PS		W. I. Dick PS​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1079500" y="1503351"/>
            <a:ext cx="7607400" cy="50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>
                <a:solidFill>
                  <a:schemeClr val="dk1"/>
                </a:solidFill>
              </a:rPr>
              <a:t>								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</a:t>
            </a:r>
            <a:r>
              <a:rPr lang="en-CA" sz="2400">
                <a:solidFill>
                  <a:schemeClr val="dk1"/>
                </a:solidFill>
              </a:rPr>
              <a:t>Information - reminder sent home - Jan. 11</a:t>
            </a:r>
            <a:r>
              <a:rPr b="0" i="0" lang="en-CA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Jan. </a:t>
            </a:r>
            <a:r>
              <a:rPr lang="en-CA" sz="2400">
                <a:solidFill>
                  <a:schemeClr val="dk1"/>
                </a:solidFill>
              </a:rPr>
              <a:t>17 (7 pm) - Craig Kielburger Secondary School</a:t>
            </a:r>
          </a:p>
          <a:p>
            <a:pPr indent="-38100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CA" sz="2400">
                <a:solidFill>
                  <a:schemeClr val="dk1"/>
                </a:solidFill>
              </a:rPr>
              <a:t>Night will give an opportunity to provide feedback on recommended scenarios</a:t>
            </a:r>
          </a:p>
          <a:p>
            <a:pPr indent="-38100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CA" sz="2400">
                <a:solidFill>
                  <a:schemeClr val="dk1"/>
                </a:solidFill>
              </a:rPr>
              <a:t>Opportunity</a:t>
            </a:r>
            <a:r>
              <a:rPr lang="en-CA" sz="2400">
                <a:solidFill>
                  <a:schemeClr val="dk1"/>
                </a:solidFill>
              </a:rPr>
              <a:t> to provide feedback online</a:t>
            </a:r>
          </a:p>
          <a:p>
            <a:pPr indent="-381000" lvl="1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CA" sz="2400">
                <a:solidFill>
                  <a:schemeClr val="dk1"/>
                </a:solidFill>
              </a:rPr>
              <a:t>Jan. 18-23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457200" y="704850"/>
            <a:ext cx="82296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CA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Communication with Public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F430CD5C86F4FBF1E745AF243FF71" ma:contentTypeVersion="3" ma:contentTypeDescription="Create a new document." ma:contentTypeScope="" ma:versionID="85bd582422fcec453fb827e91be9519d">
  <xsd:schema xmlns:xsd="http://www.w3.org/2001/XMLSchema" xmlns:xs="http://www.w3.org/2001/XMLSchema" xmlns:p="http://schemas.microsoft.com/office/2006/metadata/properties" xmlns:ns2="91f36920-86b5-4ff5-b081-36005448d36c" xmlns:ns3="fe46685c-a291-4a55-a310-2e229e918259" targetNamespace="http://schemas.microsoft.com/office/2006/metadata/properties" ma:root="true" ma:fieldsID="475ebb9abe177c8a920e68040d4a088a" ns2:_="" ns3:_="">
    <xsd:import namespace="91f36920-86b5-4ff5-b081-36005448d36c"/>
    <xsd:import namespace="fe46685c-a291-4a55-a310-2e229e918259"/>
    <xsd:element name="properties">
      <xsd:complexType>
        <xsd:sequence>
          <xsd:element name="documentManagement">
            <xsd:complexType>
              <xsd:all>
                <xsd:element ref="ns2:Review_x0020_Name" minOccurs="0"/>
                <xsd:element ref="ns2:Categor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36920-86b5-4ff5-b081-36005448d36c" elementFormDefault="qualified">
    <xsd:import namespace="http://schemas.microsoft.com/office/2006/documentManagement/types"/>
    <xsd:import namespace="http://schemas.microsoft.com/office/infopath/2007/PartnerControls"/>
    <xsd:element name="Review_x0020_Name" ma:index="3" nillable="true" ma:displayName="Review Name" ma:default="2011GAW" ma:description="Shows School Boundary Review subfolder, ex. YearReview" ma:format="Dropdown" ma:internalName="Review_x0020_Name">
      <xsd:simpleType>
        <xsd:restriction base="dms:Choice">
          <xsd:enumeration value="2008"/>
          <xsd:enumeration value="2009"/>
          <xsd:enumeration value="2011GAW"/>
          <xsd:enumeration value="2011NOESP"/>
          <xsd:enumeration value="2012AVP"/>
          <xsd:enumeration value="2012DFH"/>
          <xsd:enumeration value="2012AJM"/>
          <xsd:enumeration value="2012OakNW"/>
          <xsd:enumeration value="2013ICP"/>
          <xsd:enumeration value="2015ERA103"/>
          <xsd:enumeration value="2015BOY"/>
          <xsd:enumeration value="2015OOD"/>
          <xsd:enumeration value="2016MAR"/>
          <xsd:enumeration value="2016BurlPAR"/>
          <xsd:enumeration value="2016BurlAltW"/>
        </xsd:restriction>
      </xsd:simpleType>
    </xsd:element>
    <xsd:element name="Category" ma:index="4" nillable="true" ma:displayName="Category" ma:default="Director's Report" ma:description="To filter documents for the School Boundary Reviews section" ma:format="Dropdown" ma:internalName="Category">
      <xsd:simpleType>
        <xsd:restriction base="dms:Choice">
          <xsd:enumeration value="Director's Report"/>
          <xsd:enumeration value="Board Reports"/>
          <xsd:enumeration value="PARC"/>
          <xsd:enumeration value="BRC"/>
          <xsd:enumeration value="Public Meeting"/>
          <xsd:enumeration value="Scenarios"/>
          <xsd:enumeration value="FAQ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6685c-a291-4a55-a310-2e229e918259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_x0020_Name xmlns="91f36920-86b5-4ff5-b081-36005448d36c">2011GAW</Review_x0020_Name>
    <Category xmlns="91f36920-86b5-4ff5-b081-36005448d36c">Director's Report</Category>
  </documentManagement>
</p:properties>
</file>

<file path=customXml/itemProps1.xml><?xml version="1.0" encoding="utf-8"?>
<ds:datastoreItem xmlns:ds="http://schemas.openxmlformats.org/officeDocument/2006/customXml" ds:itemID="{89061ACF-B2C3-4402-B157-0C5849F3A61D}"/>
</file>

<file path=customXml/itemProps2.xml><?xml version="1.0" encoding="utf-8"?>
<ds:datastoreItem xmlns:ds="http://schemas.openxmlformats.org/officeDocument/2006/customXml" ds:itemID="{8E28DC8A-6501-4BC1-BC19-72CA2F0DAF1B}"/>
</file>

<file path=customXml/itemProps3.xml><?xml version="1.0" encoding="utf-8"?>
<ds:datastoreItem xmlns:ds="http://schemas.openxmlformats.org/officeDocument/2006/customXml" ds:itemID="{53EA1544-6968-4E36-91E4-9CB0A1395F1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0x010100B8DF430CD5C86F4FBF1E745AF243FF71</vt:lpwstr>
  </property>
</Properties>
</file>