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CC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63165" autoAdjust="0"/>
  </p:normalViewPr>
  <p:slideViewPr>
    <p:cSldViewPr snapToGrid="0">
      <p:cViewPr varScale="1">
        <p:scale>
          <a:sx n="75" d="100"/>
          <a:sy n="75" d="100"/>
        </p:scale>
        <p:origin x="-178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722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13b256bc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13b256bc9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313b256bc9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13b256b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13b256b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الطلاب المنخرطون في خطة تعليم فردي 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IEP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1.5 مرة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بأن يبلغوا عن شعور متدني بالإنتماء وأكثر إحتمالا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1.2 مرة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بأن يعطوا تقييما متدنيا للمناخ المدرسي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بالنسبة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لإ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ar-SY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313b256b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13b256b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13b256bc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الطلاب المنخرطون في خطة تعليم فردي 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IEP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</a:t>
            </a:r>
            <a:r>
              <a:rPr kumimoji="0" lang="ar-SY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1.2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بأن يقدموا تقييمات منخفضة حول التمثيل الإيجابي في الصور والمواد والموضوعات والأحداث المدرسية بال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نسبة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لاج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ar-SY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313b256bc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b256bc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b256bc9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1313b256bc9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13b256b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13b256bc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الطلاب المنخرطون في خطة تعليم فردي 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IEP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</a:t>
            </a:r>
            <a:r>
              <a:rPr kumimoji="0" lang="ar-SY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1.3 مرة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بأن يبلغوا عن شعور متدني 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بالراحة النفسية وبمستوى 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مشاركة مدرسية  متدني بال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نسبة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لاج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كما أنهم أكثر إحتمالا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بمقدار  1.4 مرة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بأن  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يبلغوا عن شعور متدني 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بالراحة النفسية 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ومستوى مشاركة مدرسية متدني مقارنة مع الطلاب غير المنخرطين في خطة نعليم فردي. </a:t>
            </a:r>
            <a:endParaRPr kumimoji="0" lang="ar-SY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Calibri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313b256bc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13b256bc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13b256bc9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الطلاب المنخرطون في خطة تعليم فردي 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IEP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</a:t>
            </a:r>
            <a:r>
              <a:rPr kumimoji="0" lang="ar-SY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1.2 مرة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بأن تكون  علاقتهم بعلميهم  أقل جودة، و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</a:t>
            </a:r>
            <a:r>
              <a:rPr kumimoji="0" lang="ar-SY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1.53 مرة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بأن تكون  علاقتهم بعلميهم  أقل جودة بالنسبة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لاج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313b256bc9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13b256bc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13b256bc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الطلاب المنخرطون في خطة تعليم فردي 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IEP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</a:t>
            </a:r>
            <a:r>
              <a:rPr kumimoji="0" lang="ar-SY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1.4 مرة</a:t>
            </a:r>
            <a:r>
              <a:rPr kumimoji="0" lang="ar-SY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بأن لدى المعلمين توقعات متدنية  بالنسبة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لاج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313b256bc9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f13818fa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f13818fa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2f13818fa0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1b2d90e42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1b2d90e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1b2d90e42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31b2d90e4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13818f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13818fa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Y" sz="1100" b="1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المشاركة الشاملة</a:t>
            </a: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Y" sz="1100" b="1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طلاب رياض الأطفال الذين لديهم خطة تعليم فردي – 9,567 من إجمالي 12,393طالب = معدل مشاركة بنسبة  77%</a:t>
            </a:r>
            <a:r>
              <a:rPr lang="ar-SY" sz="1100" b="1" baseline="0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g12f13818fa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13b256b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13b256bc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1313b256bc9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f13818f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f13818fa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Y" sz="1300" dirty="0" smtClean="0">
                <a:latin typeface="Open Sans"/>
                <a:ea typeface="Open Sans"/>
                <a:cs typeface="Open Sans"/>
                <a:sym typeface="Open Sans"/>
              </a:rPr>
              <a:t>الطلاب الذكور أكثر إحتمالا للحصول على خطة تعليم فردي </a:t>
            </a:r>
            <a:r>
              <a:rPr lang="ar-SY" sz="1300" b="1" dirty="0" smtClean="0">
                <a:latin typeface="Open Sans"/>
                <a:ea typeface="Open Sans"/>
                <a:cs typeface="Open Sans"/>
                <a:sym typeface="Open Sans"/>
              </a:rPr>
              <a:t>بمقدار 1.26 مرة</a:t>
            </a:r>
            <a:r>
              <a:rPr lang="ar-SY" sz="13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بالنسبة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لإ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إضافة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الى ذلك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فإن الطلاب الذكور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للحصول على خطة تعليم فردي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1.7  مرة مقارنة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مع الطلاب الإناث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(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الرسم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البياني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ل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ا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يظهر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ذلك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).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endParaRPr lang="ar-SY" sz="13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sz="13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12f13818fa0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f13818f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f13818fa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sz="13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indent="0" algn="r" rtl="1">
              <a:spcAft>
                <a:spcPts val="0"/>
              </a:spcAft>
            </a:pP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الذين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يعرفون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أنفسهم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على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أنهم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فتى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/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رجل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والطلاب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المتنوعون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ar-SY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الجنسين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ممثلون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تمثيلاً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مفرطا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الذين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لديهم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خطة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التعليم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الفردي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(IEP) </a:t>
            </a:r>
            <a:r>
              <a:rPr lang="ar-SY" sz="1300" dirty="0" smtClean="0">
                <a:effectLst/>
                <a:latin typeface="+mn-lt"/>
                <a:ea typeface="Calibri"/>
                <a:cs typeface="Arial"/>
              </a:rPr>
              <a:t>.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يزيد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احتمال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حصول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المتنوعين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الجنسين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على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برنامج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خطة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التعليم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الفردي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b="1" dirty="0" err="1" smtClean="0">
                <a:effectLst/>
                <a:latin typeface="+mn-lt"/>
                <a:ea typeface="Calibri"/>
                <a:cs typeface="Arial"/>
              </a:rPr>
              <a:t>بنسبة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 1.5 </a:t>
            </a:r>
            <a:r>
              <a:rPr lang="en-US" sz="1300" b="1" dirty="0" err="1" smtClean="0">
                <a:effectLst/>
                <a:latin typeface="+mn-lt"/>
                <a:ea typeface="Calibri"/>
                <a:cs typeface="Arial"/>
              </a:rPr>
              <a:t>مرة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b="0" dirty="0" err="1" smtClean="0">
                <a:effectLst/>
                <a:latin typeface="+mn-lt"/>
                <a:ea typeface="Calibri"/>
                <a:cs typeface="Arial"/>
              </a:rPr>
              <a:t>مقارنةً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ar-SY" sz="1300" dirty="0" smtClean="0">
                <a:effectLst/>
                <a:latin typeface="+mn-lt"/>
                <a:ea typeface="Calibri"/>
                <a:cs typeface="Arial"/>
              </a:rPr>
              <a:t>مع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إجمالي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عددهم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مجلس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مدارس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منطقة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هالتون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،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وهم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أكثر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إحتمالا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، </a:t>
            </a:r>
            <a:r>
              <a:rPr lang="en-US" sz="1300" b="1" dirty="0" err="1" smtClean="0">
                <a:effectLst/>
                <a:latin typeface="+mn-lt"/>
                <a:ea typeface="Calibri"/>
                <a:cs typeface="Arial"/>
              </a:rPr>
              <a:t>بمقدار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b="1" dirty="0" err="1" smtClean="0">
                <a:effectLst/>
                <a:latin typeface="+mn-lt"/>
                <a:ea typeface="Calibri"/>
                <a:cs typeface="Arial"/>
              </a:rPr>
              <a:t>الضعف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،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للحصول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على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خطة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التعليم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الفرد</a:t>
            </a:r>
            <a:r>
              <a:rPr lang="ar-SY" sz="1300" dirty="0" smtClean="0">
                <a:effectLst/>
                <a:latin typeface="+mn-lt"/>
                <a:ea typeface="Calibri"/>
                <a:cs typeface="Arial"/>
              </a:rPr>
              <a:t>ي</a:t>
            </a:r>
            <a:r>
              <a:rPr lang="ar-SY" sz="1300" baseline="0" dirty="0" smtClean="0">
                <a:effectLst/>
                <a:latin typeface="+mn-lt"/>
                <a:ea typeface="Calibri"/>
                <a:cs typeface="Arial"/>
              </a:rPr>
              <a:t>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مقارنة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بالفتيات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/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النساء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(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الرسم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البياني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ل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ا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يظهر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ذلك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).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الفتيان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/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الرجال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أكثر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إحتمالا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، </a:t>
            </a:r>
            <a:r>
              <a:rPr lang="en-US" sz="1300" b="1" dirty="0" err="1" smtClean="0">
                <a:effectLst/>
                <a:latin typeface="+mn-lt"/>
                <a:ea typeface="Calibri"/>
                <a:cs typeface="Arial"/>
              </a:rPr>
              <a:t>بمقدار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 1.7</a:t>
            </a:r>
            <a:r>
              <a:rPr lang="ar-SY" sz="1300" b="1" dirty="0" smtClean="0">
                <a:effectLst/>
                <a:latin typeface="+mn-lt"/>
                <a:ea typeface="Calibri"/>
                <a:cs typeface="Arial"/>
              </a:rPr>
              <a:t> مرة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،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للحصول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على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خطة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التعليم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الفردي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مقارنة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بالفتيات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/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النساء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ar-SY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(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الرسم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البياني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ل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ا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يظهر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ذلك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).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Calibri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الذين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يعرفون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أنفسهم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على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أنهم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فتى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/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رجل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أكثر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إحتمالا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، </a:t>
            </a:r>
            <a:r>
              <a:rPr lang="en-US" sz="1300" b="1" dirty="0" err="1" smtClean="0">
                <a:effectLst/>
                <a:latin typeface="+mn-lt"/>
                <a:ea typeface="Calibri"/>
                <a:cs typeface="Arial"/>
              </a:rPr>
              <a:t>بمقدار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 1.2</a:t>
            </a:r>
            <a:r>
              <a:rPr lang="ar-SY" sz="1300" b="1" dirty="0" smtClean="0">
                <a:effectLst/>
                <a:latin typeface="+mn-lt"/>
                <a:ea typeface="Calibri"/>
                <a:cs typeface="Arial"/>
              </a:rPr>
              <a:t> مرة</a:t>
            </a:r>
            <a:r>
              <a:rPr lang="en-US" sz="1300" b="1" dirty="0" smtClean="0">
                <a:effectLst/>
                <a:latin typeface="+mn-lt"/>
                <a:ea typeface="Calibri"/>
                <a:cs typeface="Arial"/>
              </a:rPr>
              <a:t>،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للحصول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على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خطة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التعليم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الفردي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بالنسبة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لإجمالي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عددهم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بين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طلاب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مجلس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مدارس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منطقة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 </a:t>
            </a:r>
            <a:r>
              <a:rPr lang="en-US" sz="1300" dirty="0" err="1" smtClean="0">
                <a:effectLst/>
                <a:latin typeface="+mn-lt"/>
                <a:ea typeface="Calibri"/>
                <a:cs typeface="Arial"/>
              </a:rPr>
              <a:t>هالتون</a:t>
            </a:r>
            <a:r>
              <a:rPr lang="en-US" sz="1300" dirty="0" smtClean="0">
                <a:effectLst/>
                <a:latin typeface="+mn-lt"/>
                <a:ea typeface="Calibri"/>
                <a:cs typeface="Arial"/>
              </a:rPr>
              <a:t>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g12f13818fa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f13818f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f13818fa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Y" sz="1300" dirty="0" smtClean="0">
                <a:latin typeface="Open Sans"/>
                <a:ea typeface="Open Sans"/>
                <a:cs typeface="Open Sans"/>
                <a:sym typeface="Open Sans"/>
              </a:rPr>
              <a:t>الطلاب المثليين  والمثليات ومزدوجوا الجنس وعابرو الجنس وأحرار الجنس هم أكثر إحتمالا للحصول على</a:t>
            </a:r>
            <a:r>
              <a:rPr lang="ar-SY" sz="1300" baseline="0" dirty="0" smtClean="0">
                <a:latin typeface="Open Sans"/>
                <a:ea typeface="Open Sans"/>
                <a:cs typeface="Open Sans"/>
                <a:sym typeface="Open Sans"/>
              </a:rPr>
              <a:t> خطة تعليم فردي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1.3 مرة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مقارنةً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مع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إجمالي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</a:t>
            </a:r>
            <a:endParaRPr lang="ar-SY" sz="1300" baseline="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sz="13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12f13818fa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13818fa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13818fa0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Y" dirty="0" smtClean="0"/>
              <a:t>الطلاب السود والسكان الأصليون والبيض</a:t>
            </a:r>
            <a:r>
              <a:rPr lang="ar-SY" baseline="0" dirty="0" smtClean="0"/>
              <a:t> ممثلون </a:t>
            </a:r>
            <a:r>
              <a:rPr lang="ar-SY" b="1" baseline="0" dirty="0" smtClean="0"/>
              <a:t>تمثيلا زائدا </a:t>
            </a:r>
            <a:r>
              <a:rPr lang="ar-SY" baseline="0" dirty="0" smtClean="0"/>
              <a:t>بين الطلاب الذين لديهم خطة تعليم فردي (</a:t>
            </a:r>
            <a:r>
              <a:rPr lang="en-US" baseline="0" dirty="0" smtClean="0"/>
              <a:t>IEP</a:t>
            </a:r>
            <a:r>
              <a:rPr lang="ar-SY" baseline="0" dirty="0" smtClean="0"/>
              <a:t>). و</a:t>
            </a:r>
            <a:r>
              <a:rPr lang="ar-SY" dirty="0" smtClean="0"/>
              <a:t>جدير بالذكر أن الطلاب من السكان الأصليين هم 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أكثر إحتمالا للحصول على خطة تعليم فردي </a:t>
            </a:r>
            <a:r>
              <a:rPr kumimoji="0" lang="ar-SY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بمقدار 1.6 مرة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بالنسبة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لإ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ج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مالي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عددهم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بين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طلاب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مجلس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مدارس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منطقة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هالتون</a:t>
            </a:r>
            <a:r>
              <a:rPr kumimoji="0" lang="ar-SY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Calibri"/>
              </a:rPr>
              <a:t>. 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Y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12f13818fa0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648955"/>
            <a:ext cx="9144000" cy="51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258" r="258"/>
          <a:stretch/>
        </p:blipFill>
        <p:spPr>
          <a:xfrm>
            <a:off x="28" y="0"/>
            <a:ext cx="91439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846450" y="1055300"/>
            <a:ext cx="5115300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dk1"/>
              </a:buClr>
            </a:pPr>
            <a:r>
              <a:rPr lang="ar-SY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تعداد </a:t>
            </a:r>
            <a:r>
              <a:rPr lang="ar-SY" sz="36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الطلاب</a:t>
            </a:r>
            <a:endParaRPr lang="en-US" sz="36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r">
              <a:buClr>
                <a:schemeClr val="dk1"/>
              </a:buClr>
            </a:pPr>
            <a:r>
              <a:rPr lang="ar-SY" sz="25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بيانات التربية </a:t>
            </a:r>
            <a:r>
              <a:rPr lang="ar-SY" sz="25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الخاصة</a:t>
            </a:r>
            <a:endParaRPr lang="en-US" sz="25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r">
              <a:buClr>
                <a:schemeClr val="dk1"/>
              </a:buClr>
            </a:pPr>
            <a:r>
              <a:rPr lang="ar-SY" sz="25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مصنفة </a:t>
            </a:r>
            <a:r>
              <a:rPr lang="ar-SY" sz="25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حسب هويات </a:t>
            </a:r>
            <a:endParaRPr lang="ar-SY" sz="25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r">
              <a:buClr>
                <a:schemeClr val="dk1"/>
              </a:buClr>
            </a:pPr>
            <a:r>
              <a:rPr lang="ar-SY" sz="25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الطلاب وتجاربهم</a:t>
            </a:r>
            <a:endParaRPr sz="3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45800" y="3724050"/>
            <a:ext cx="3807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1600" dirty="0" smtClean="0">
                <a:latin typeface="Open Sans"/>
                <a:ea typeface="Open Sans"/>
                <a:cs typeface="Open Sans"/>
                <a:sym typeface="Open Sans"/>
              </a:rPr>
              <a:t>روزانا بيسيغليا، دكتوراه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1600" dirty="0" smtClean="0">
                <a:latin typeface="Open Sans"/>
                <a:ea typeface="Open Sans"/>
                <a:cs typeface="Open Sans"/>
                <a:sym typeface="Open Sans"/>
              </a:rPr>
              <a:t>ماريجا جايسيك، دكتوراه</a:t>
            </a:r>
          </a:p>
          <a:p>
            <a:pPr lvl="0" algn="r" rtl="1"/>
            <a:r>
              <a:rPr lang="ar-SY" sz="1600" dirty="0" smtClean="0">
                <a:latin typeface="Open Sans"/>
                <a:ea typeface="Open Sans"/>
                <a:cs typeface="Open Sans"/>
                <a:sym typeface="Open Sans"/>
              </a:rPr>
              <a:t>دائرة </a:t>
            </a:r>
            <a:r>
              <a:rPr lang="ar-SY" sz="1600" dirty="0">
                <a:latin typeface="Open Sans"/>
                <a:ea typeface="Open Sans"/>
                <a:cs typeface="Open Sans"/>
                <a:sym typeface="Open Sans"/>
              </a:rPr>
              <a:t>البحث </a:t>
            </a:r>
            <a:r>
              <a:rPr lang="ar-SY" sz="1600" dirty="0" smtClean="0">
                <a:latin typeface="Open Sans"/>
                <a:ea typeface="Open Sans"/>
                <a:cs typeface="Open Sans"/>
                <a:sym typeface="Open Sans"/>
              </a:rPr>
              <a:t>والمساءلة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endParaRPr lang="en-US" sz="2800" dirty="0" smtClean="0"/>
          </a:p>
          <a:p>
            <a:pPr algn="ctr" rtl="1"/>
            <a:endParaRPr lang="ar-SY" sz="2800" dirty="0"/>
          </a:p>
          <a:p>
            <a:pPr algn="ctr" rtl="1"/>
            <a:r>
              <a:rPr lang="ar-SY" sz="2800" b="1" dirty="0">
                <a:solidFill>
                  <a:srgbClr val="FF0000"/>
                </a:solidFill>
              </a:rPr>
              <a:t>كيف </a:t>
            </a:r>
            <a:r>
              <a:rPr lang="ar-SY" sz="2800" b="1" dirty="0" smtClean="0">
                <a:solidFill>
                  <a:srgbClr val="FF0000"/>
                </a:solidFill>
              </a:rPr>
              <a:t>يقيّم </a:t>
            </a:r>
            <a:r>
              <a:rPr lang="ar-SY" sz="2800" b="1" dirty="0">
                <a:solidFill>
                  <a:srgbClr val="FF0000"/>
                </a:solidFill>
              </a:rPr>
              <a:t>الطلاب الحاصلون على </a:t>
            </a:r>
            <a:r>
              <a:rPr lang="ar-SY" sz="2800" b="1" dirty="0" smtClean="0">
                <a:solidFill>
                  <a:srgbClr val="FF0000"/>
                </a:solidFill>
              </a:rPr>
              <a:t>خطة التعليم الفردي (</a:t>
            </a:r>
            <a:r>
              <a:rPr lang="en-US" sz="2800" b="1" dirty="0" smtClean="0">
                <a:solidFill>
                  <a:srgbClr val="FF0000"/>
                </a:solidFill>
              </a:rPr>
              <a:t>IEP</a:t>
            </a:r>
            <a:r>
              <a:rPr lang="ar-SY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 rtl="1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ar-SY" sz="2800" b="1" dirty="0">
                <a:solidFill>
                  <a:srgbClr val="FF0000"/>
                </a:solidFill>
              </a:rPr>
              <a:t>مناخ مدرستهم وشعورهم بالانتماء والتمثيل </a:t>
            </a:r>
            <a:r>
              <a:rPr lang="ar-SY" sz="2800" b="1" dirty="0" smtClean="0">
                <a:solidFill>
                  <a:srgbClr val="FF0000"/>
                </a:solidFill>
              </a:rPr>
              <a:t>الإيجابي؟</a:t>
            </a:r>
            <a:endParaRPr lang="ar-SY" sz="2800" b="1" dirty="0">
              <a:solidFill>
                <a:srgbClr val="FF0000"/>
              </a:solidFill>
            </a:endParaRPr>
          </a:p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Y" sz="3000" dirty="0" smtClean="0"/>
              <a:t>خطة التعليم الفردي وتقييم المناخ</a:t>
            </a:r>
            <a:r>
              <a:rPr lang="ar-SY" sz="3200" dirty="0" smtClean="0"/>
              <a:t> المدرسي </a:t>
            </a:r>
            <a:r>
              <a:rPr lang="ar-SY" sz="3200" dirty="0"/>
              <a:t>والشعور </a:t>
            </a:r>
            <a:r>
              <a:rPr lang="ar-SY" sz="3200" dirty="0" smtClean="0"/>
              <a:t>بالانتماء</a:t>
            </a:r>
            <a:endParaRPr sz="3000" dirty="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907103"/>
            <a:ext cx="8839200" cy="276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916286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907103"/>
            <a:ext cx="3048000" cy="480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dirty="0" smtClean="0"/>
              <a:t>تقييم متدني للمناخ المدرسي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21300" y="1909206"/>
            <a:ext cx="3048000" cy="480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dirty="0" smtClean="0"/>
              <a:t>شعور بالإنتماء متدني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63264" y="4359987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95200" y="4343781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13364" y="4336792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15944" y="4328359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Y" sz="3000" dirty="0">
                <a:solidFill>
                  <a:srgbClr val="000000"/>
                </a:solidFill>
              </a:rPr>
              <a:t>خطة التعليم الفردي </a:t>
            </a:r>
            <a:r>
              <a:rPr lang="ar-SY" sz="3000" dirty="0" smtClean="0">
                <a:solidFill>
                  <a:srgbClr val="000000"/>
                </a:solidFill>
              </a:rPr>
              <a:t>والتمثيل الإيجابي</a:t>
            </a:r>
            <a:endParaRPr dirty="0"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00" y="1754700"/>
            <a:ext cx="7461600" cy="2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87" y="931632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74664" y="4111296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74964" y="4111295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612900"/>
            <a:ext cx="7035800" cy="6089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b="1" dirty="0"/>
              <a:t>م</a:t>
            </a:r>
            <a:r>
              <a:rPr lang="ar-SY" sz="1600" b="1" dirty="0" smtClean="0"/>
              <a:t>عدلات </a:t>
            </a:r>
            <a:r>
              <a:rPr lang="ar-SY" sz="1600" b="1" dirty="0"/>
              <a:t>منخفضة للتمثيل الإيجابي في الصور والمواد والموضوعات والأحداث المدرسية</a:t>
            </a:r>
            <a:endParaRPr lang="en-US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/>
            <a:endParaRPr lang="ar-SY" sz="2800" b="1" dirty="0" smtClean="0"/>
          </a:p>
          <a:p>
            <a:pPr marL="0" lvl="0" indent="0" algn="ctr" rtl="1"/>
            <a:endParaRPr lang="ar-SY" sz="2800" b="1" dirty="0"/>
          </a:p>
          <a:p>
            <a:pPr marL="0" lvl="0" indent="0" algn="ctr" rtl="1"/>
            <a:r>
              <a:rPr lang="ar-SY" sz="2800" b="1" dirty="0" smtClean="0">
                <a:solidFill>
                  <a:srgbClr val="1155CC"/>
                </a:solidFill>
              </a:rPr>
              <a:t>ما هو وضع الطلاب </a:t>
            </a:r>
            <a:r>
              <a:rPr lang="ar-SY" sz="2800" b="1" dirty="0">
                <a:solidFill>
                  <a:srgbClr val="1155CC"/>
                </a:solidFill>
              </a:rPr>
              <a:t>الحاصلون على </a:t>
            </a:r>
            <a:r>
              <a:rPr lang="ar-SY" sz="2800" b="1" dirty="0" smtClean="0">
                <a:solidFill>
                  <a:srgbClr val="1155CC"/>
                </a:solidFill>
              </a:rPr>
              <a:t> خطة التعليم الفردي من حيث  </a:t>
            </a:r>
            <a:r>
              <a:rPr lang="ar-SY" sz="2800" b="1" dirty="0" smtClean="0">
                <a:solidFill>
                  <a:srgbClr val="1155CC"/>
                </a:solidFill>
              </a:rPr>
              <a:t>الراحة النفسية </a:t>
            </a:r>
            <a:r>
              <a:rPr lang="ar-SY" sz="2800" b="1" dirty="0" smtClean="0">
                <a:solidFill>
                  <a:srgbClr val="1155CC"/>
                </a:solidFill>
              </a:rPr>
              <a:t>والمشاركة </a:t>
            </a:r>
            <a:r>
              <a:rPr lang="ar-SY" sz="2800" b="1" dirty="0">
                <a:solidFill>
                  <a:srgbClr val="1155CC"/>
                </a:solidFill>
              </a:rPr>
              <a:t>المدرسية </a:t>
            </a:r>
            <a:r>
              <a:rPr lang="ar-SY" sz="2800" b="1" dirty="0" smtClean="0">
                <a:solidFill>
                  <a:srgbClr val="1155CC"/>
                </a:solidFill>
              </a:rPr>
              <a:t>والعلاقات؟</a:t>
            </a:r>
            <a:endParaRPr sz="2800" b="1" dirty="0">
              <a:solidFill>
                <a:srgbClr val="1155CC"/>
              </a:solidFill>
            </a:endParaRPr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ar-SY" sz="3000" dirty="0" smtClean="0">
                <a:solidFill>
                  <a:srgbClr val="000000"/>
                </a:solidFill>
              </a:rPr>
              <a:t>خطة </a:t>
            </a:r>
            <a:r>
              <a:rPr lang="ar-SY" sz="3000" dirty="0">
                <a:solidFill>
                  <a:srgbClr val="000000"/>
                </a:solidFill>
              </a:rPr>
              <a:t>التعليم الفردي </a:t>
            </a:r>
            <a:r>
              <a:rPr lang="ar-SY" sz="3000" dirty="0" smtClean="0">
                <a:solidFill>
                  <a:srgbClr val="000000"/>
                </a:solidFill>
              </a:rPr>
              <a:t>والشعور </a:t>
            </a:r>
            <a:r>
              <a:rPr lang="ar-SY" sz="3000" dirty="0" smtClean="0">
                <a:solidFill>
                  <a:srgbClr val="000000"/>
                </a:solidFill>
              </a:rPr>
              <a:t>بالراحة النفسية </a:t>
            </a:r>
            <a:r>
              <a:rPr lang="ar-SY" sz="3000" dirty="0" smtClean="0">
                <a:solidFill>
                  <a:srgbClr val="000000"/>
                </a:solidFill>
              </a:rPr>
              <a:t>والمشاركة المدرسية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00" y="1526100"/>
            <a:ext cx="8096099" cy="29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72" y="896539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3664" y="4062684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30464" y="4061239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4500" y="4060050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16400" y="4043638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65000" y="1621650"/>
            <a:ext cx="1845468" cy="473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b="1" dirty="0" smtClean="0"/>
              <a:t>شعور متدني بالرفاه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536900" y="1643525"/>
            <a:ext cx="1845468" cy="473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b="1" dirty="0" smtClean="0"/>
              <a:t>مستوى مشاركة متدني</a:t>
            </a:r>
            <a:endParaRPr lang="en-US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65698" y="42052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Y" sz="3200" dirty="0" smtClean="0">
                <a:solidFill>
                  <a:srgbClr val="000000"/>
                </a:solidFill>
              </a:rPr>
              <a:t>خطة </a:t>
            </a:r>
            <a:r>
              <a:rPr lang="ar-SY" sz="3200" dirty="0">
                <a:solidFill>
                  <a:srgbClr val="000000"/>
                </a:solidFill>
              </a:rPr>
              <a:t>التعليم </a:t>
            </a:r>
            <a:r>
              <a:rPr lang="ar-SY" sz="3200" dirty="0" smtClean="0">
                <a:solidFill>
                  <a:srgbClr val="000000"/>
                </a:solidFill>
              </a:rPr>
              <a:t>الفردي والعلاقات</a:t>
            </a:r>
            <a:endParaRPr sz="3200" dirty="0"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8503"/>
            <a:ext cx="8839201" cy="268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6" y="935929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2086" y="1678503"/>
            <a:ext cx="2145013" cy="473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b="1" dirty="0" smtClean="0"/>
              <a:t>علاقة الطالب مع المعلم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486401" y="1693661"/>
            <a:ext cx="2466726" cy="473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b="1" dirty="0" smtClean="0"/>
              <a:t>علاقة الطالب مع الطلاب الآخرين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76531" y="4184808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7828" y="4183363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41131" y="4180042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29504" y="4183362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بدون خطة تعليم فردي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dirty="0" smtClean="0"/>
              <a:t>خطة التعليم الفردي وتوقعات المعلم</a:t>
            </a:r>
            <a:endParaRPr dirty="0"/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400" y="1597503"/>
            <a:ext cx="535305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72" y="937815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3103" y="1597503"/>
            <a:ext cx="3200400" cy="567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b="1" dirty="0" smtClean="0"/>
              <a:t>توقعات متدنية للمعلم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98630" y="4595648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خطة تعليم فردي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52795" y="4575941"/>
            <a:ext cx="1531936" cy="30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dirty="0" smtClean="0"/>
              <a:t>دون خطة تعليم فردي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dirty="0" smtClean="0"/>
              <a:t>الخطوات القادمة</a:t>
            </a:r>
            <a:endParaRPr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352700" y="960125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r" rtl="1">
              <a:lnSpc>
                <a:spcPct val="115000"/>
              </a:lnSpc>
              <a:spcBef>
                <a:spcPts val="0"/>
              </a:spcBef>
              <a:buSzPts val="2400"/>
              <a:buFont typeface="Arial" pitchFamily="34" charset="0"/>
              <a:buChar char="•"/>
            </a:pPr>
            <a:r>
              <a:rPr lang="ar-SY" sz="2400" dirty="0"/>
              <a:t>سيتم إجراء تحليلات إضافية </a:t>
            </a:r>
            <a:r>
              <a:rPr lang="ar-SY" sz="2400" dirty="0" smtClean="0"/>
              <a:t>من أجل مزيد </a:t>
            </a:r>
            <a:r>
              <a:rPr lang="ar-SY" sz="2400" dirty="0"/>
              <a:t>من </a:t>
            </a:r>
            <a:r>
              <a:rPr lang="ar-SY" sz="2400" dirty="0" smtClean="0"/>
              <a:t>التصنيف لمجموعة خطة التعليم الفردي (</a:t>
            </a:r>
            <a:r>
              <a:rPr lang="en-US" sz="2400" dirty="0" smtClean="0"/>
              <a:t>IEP</a:t>
            </a:r>
            <a:r>
              <a:rPr lang="ar-SY" sz="2400" dirty="0" smtClean="0"/>
              <a:t>)</a:t>
            </a:r>
            <a:r>
              <a:rPr lang="en-US" sz="2400" dirty="0" smtClean="0"/>
              <a:t> </a:t>
            </a:r>
            <a:r>
              <a:rPr lang="ar-SY" sz="2400" dirty="0" smtClean="0"/>
              <a:t> وذلك من اجل الوصول الى فهم </a:t>
            </a:r>
            <a:r>
              <a:rPr lang="ar-SY" sz="2400" dirty="0"/>
              <a:t>أفضل لتجارب ونتائج الطلاب ذوي الاستثناءات </a:t>
            </a:r>
            <a:r>
              <a:rPr lang="ar-SY" sz="2400" dirty="0" smtClean="0"/>
              <a:t>والمواقع </a:t>
            </a:r>
            <a:r>
              <a:rPr lang="ar-SY" sz="2400" dirty="0" smtClean="0"/>
              <a:t>المختلفة.</a:t>
            </a:r>
          </a:p>
          <a:p>
            <a:pPr marL="419100" lvl="0" indent="-342900" algn="r" rtl="1">
              <a:lnSpc>
                <a:spcPct val="115000"/>
              </a:lnSpc>
              <a:spcBef>
                <a:spcPts val="0"/>
              </a:spcBef>
              <a:buSzPts val="2400"/>
              <a:buFont typeface="Arial" pitchFamily="34" charset="0"/>
              <a:buChar char="•"/>
            </a:pPr>
            <a:endParaRPr lang="ar-SY" sz="2400" dirty="0"/>
          </a:p>
          <a:p>
            <a:pPr marL="419100" lvl="0" indent="-342900" algn="r" rtl="1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 pitchFamily="34" charset="0"/>
              <a:buChar char="•"/>
            </a:pPr>
            <a:r>
              <a:rPr lang="ar-SY" sz="2400" dirty="0" smtClean="0"/>
              <a:t>سيقوم </a:t>
            </a:r>
            <a:r>
              <a:rPr lang="ar-SY" sz="2400" dirty="0">
                <a:solidFill>
                  <a:srgbClr val="000000"/>
                </a:solidFill>
              </a:rPr>
              <a:t>الفريق </a:t>
            </a:r>
            <a:r>
              <a:rPr lang="ar-SY" sz="2400" dirty="0" smtClean="0">
                <a:solidFill>
                  <a:srgbClr val="000000"/>
                </a:solidFill>
              </a:rPr>
              <a:t>الأول </a:t>
            </a:r>
            <a:r>
              <a:rPr lang="ar-SY" sz="2400" dirty="0" smtClean="0"/>
              <a:t>بتنقيح </a:t>
            </a:r>
            <a:r>
              <a:rPr lang="ar-SY" sz="2400" dirty="0"/>
              <a:t>أ</a:t>
            </a:r>
            <a:r>
              <a:rPr lang="ar-SY" sz="2400" dirty="0" smtClean="0"/>
              <a:t>هداف </a:t>
            </a:r>
            <a:r>
              <a:rPr lang="ar-SY" sz="2400" dirty="0"/>
              <a:t>واستراتيجيات الاستجابة على نطاق المنظومة </a:t>
            </a:r>
            <a:r>
              <a:rPr lang="ar-SY" sz="2400" dirty="0" smtClean="0"/>
              <a:t>العامة.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ar-SY" dirty="0"/>
              <a:t>تعريفات</a:t>
            </a:r>
            <a:endParaRPr sz="4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08000" y="1458325"/>
            <a:ext cx="82728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500"/>
              </a:spcBef>
            </a:pPr>
            <a:r>
              <a:rPr lang="ar-SY" sz="1700" b="1" dirty="0" smtClean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خطة </a:t>
            </a:r>
            <a:r>
              <a:rPr lang="ar-SY" sz="1700" b="1" dirty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التعليم الفردي </a:t>
            </a:r>
            <a:r>
              <a:rPr lang="en-US" sz="1700" b="1" dirty="0" smtClean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IEP</a:t>
            </a:r>
            <a:r>
              <a:rPr lang="en-US" sz="1700" b="1" dirty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ar-SY" sz="1700" b="1" dirty="0" smtClean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تشمل برامج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التعليم الفردي الرسمية وغير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الرسمية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وبرامج تعليم الموهوبين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(حيثما تتم الإشارة إلى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خطة التعليم الفردي </a:t>
            </a:r>
            <a:r>
              <a:rPr lang="en-US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في هذا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المستند.)</a:t>
            </a:r>
          </a:p>
          <a:p>
            <a:pPr lvl="0" algn="r" rtl="1">
              <a:lnSpc>
                <a:spcPct val="115000"/>
              </a:lnSpc>
              <a:spcBef>
                <a:spcPts val="500"/>
              </a:spcBef>
            </a:pPr>
            <a:endParaRPr lang="ar-SY" sz="1700" dirty="0" smtClean="0">
              <a:solidFill>
                <a:schemeClr val="tx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r" rtl="1">
              <a:lnSpc>
                <a:spcPct val="115000"/>
              </a:lnSpc>
              <a:spcBef>
                <a:spcPts val="500"/>
              </a:spcBef>
            </a:pPr>
            <a:r>
              <a:rPr lang="ar-SY" sz="1700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Y" sz="1700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مؤشر عدم التناسب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يشير</a:t>
            </a:r>
            <a:r>
              <a:rPr lang="ar-SY" sz="1700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إلى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مقياس تمثيل م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جموعة ما في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برنامج أو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خدمة ما. فهو يجيب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على السؤال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فيما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إذا كان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تمثيل الأفراد </a:t>
            </a:r>
            <a:r>
              <a:rPr lang="ar-SY" sz="1700" dirty="0" smtClean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الذين ينتمون الى هوية </a:t>
            </a:r>
            <a:r>
              <a:rPr lang="ar-SY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محددة في برنامج أو خدمة معينة بنفس نسبة </a:t>
            </a:r>
            <a:r>
              <a:rPr lang="ar-SY" sz="1700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تواجدهم </a:t>
            </a:r>
            <a:r>
              <a:rPr lang="ar-SY" sz="1700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في </a:t>
            </a:r>
            <a:r>
              <a:rPr lang="ar-SY" sz="1700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المجتمع الأوسع للمجلس.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 b="1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CC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400700" y="840298"/>
            <a:ext cx="8272800" cy="350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SA" b="1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مؤشر عدم التناسب (م ع ا) </a:t>
            </a:r>
            <a:r>
              <a:rPr lang="ar-SA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يتم حسابه على النحو التالي</a:t>
            </a:r>
            <a:r>
              <a:rPr lang="ar-SA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:</a:t>
            </a:r>
            <a:endParaRPr lang="ar-SY" dirty="0" smtClean="0">
              <a:solidFill>
                <a:srgbClr val="1A1A1A"/>
              </a:solidFill>
              <a:latin typeface="Times New Roman"/>
              <a:ea typeface="Open Sans"/>
              <a:cs typeface="Open Sans"/>
            </a:endParaRPr>
          </a:p>
          <a:p>
            <a:pPr algn="r" rtl="1">
              <a:lnSpc>
                <a:spcPct val="115000"/>
              </a:lnSpc>
            </a:pPr>
            <a:endParaRPr lang="en-US" sz="1200" dirty="0"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</a:pPr>
            <a:r>
              <a:rPr lang="ar-SA" b="1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مؤشر عدم التناسب (م ع ا) =  </a:t>
            </a:r>
            <a:r>
              <a:rPr lang="ar-SA" u="sng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% الطلاب من المجموعة أ في</a:t>
            </a:r>
            <a:r>
              <a:rPr lang="ar-SA" b="1" u="sng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 برنامج معين يحظى </a:t>
            </a:r>
            <a:r>
              <a:rPr lang="ar-SA" b="1" u="sng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بالإهتمام</a:t>
            </a:r>
            <a:r>
              <a:rPr lang="ar-SY" u="sng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________</a:t>
            </a:r>
            <a:endParaRPr lang="en-US" sz="1200" dirty="0"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</a:pPr>
            <a:r>
              <a:rPr lang="ar-SY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                                       </a:t>
            </a:r>
            <a:r>
              <a:rPr lang="ar-SA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% </a:t>
            </a:r>
            <a:r>
              <a:rPr lang="ar-SA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الطلاب من المجموعة أ</a:t>
            </a:r>
            <a:r>
              <a:rPr lang="ar-SY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 </a:t>
            </a:r>
            <a:r>
              <a:rPr lang="ar-SY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في </a:t>
            </a:r>
            <a:r>
              <a:rPr lang="ar-SY" b="1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إجمالي عدد طلاب </a:t>
            </a:r>
            <a:r>
              <a:rPr lang="ar-SA" b="1" dirty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مجلس مدارس منطقة </a:t>
            </a:r>
            <a:r>
              <a:rPr lang="ar-SY" b="1" dirty="0" smtClean="0">
                <a:solidFill>
                  <a:srgbClr val="1A1A1A"/>
                </a:solidFill>
                <a:latin typeface="Times New Roman"/>
                <a:ea typeface="Open Sans"/>
                <a:cs typeface="Open Sans"/>
              </a:rPr>
              <a:t>هالتون</a:t>
            </a:r>
            <a:endParaRPr lang="en-US" sz="1200" dirty="0">
              <a:latin typeface="Times New Roman"/>
              <a:ea typeface="Times New Roman"/>
            </a:endParaRPr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ar-SY" b="1" dirty="0" smtClean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-SY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التفسير</a:t>
            </a:r>
          </a:p>
          <a:p>
            <a:pPr lvl="0" algn="r" rtl="1">
              <a:lnSpc>
                <a:spcPct val="115000"/>
              </a:lnSpc>
              <a:spcBef>
                <a:spcPts val="500"/>
              </a:spcBef>
            </a:pPr>
            <a:r>
              <a:rPr lang="ar-SY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عندما تكون قيمة مؤشر عدم التناسب تساوي 1 فإن ذلك </a:t>
            </a:r>
            <a:r>
              <a:rPr lang="ar-SY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Y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مؤشرا على  </a:t>
            </a:r>
            <a:r>
              <a:rPr lang="ar-SY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التمثيل المتساوي أو </a:t>
            </a:r>
            <a:r>
              <a:rPr lang="ar-SY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المتكافئ </a:t>
            </a:r>
            <a:r>
              <a:rPr lang="ar-SY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بالنسبة </a:t>
            </a:r>
            <a:r>
              <a:rPr lang="ar-SY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الى إجمالي </a:t>
            </a:r>
            <a:r>
              <a:rPr lang="ar-SY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العدد المجتمع الأوسع.</a:t>
            </a:r>
          </a:p>
          <a:p>
            <a:pPr lvl="0" algn="r" rtl="1">
              <a:lnSpc>
                <a:spcPct val="115000"/>
              </a:lnSpc>
              <a:spcBef>
                <a:spcPts val="500"/>
              </a:spcBef>
            </a:pPr>
            <a:endParaRPr lang="ar-SY" dirty="0" smtClean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r" rtl="1">
              <a:lnSpc>
                <a:spcPct val="115000"/>
              </a:lnSpc>
              <a:spcBef>
                <a:spcPts val="500"/>
              </a:spcBef>
            </a:pPr>
            <a:r>
              <a:rPr lang="ar-SY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عندما </a:t>
            </a:r>
            <a:r>
              <a:rPr lang="ar-SY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تكون قيمة مؤشر عدم التناسب تساوي </a:t>
            </a:r>
            <a:r>
              <a:rPr lang="ar-SY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أكثر من 1 </a:t>
            </a:r>
            <a:r>
              <a:rPr lang="ar-SY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فإن ذلك </a:t>
            </a:r>
            <a:r>
              <a:rPr lang="ar-SY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م</a:t>
            </a:r>
            <a:r>
              <a:rPr lang="ar-SY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ؤشرا </a:t>
            </a:r>
            <a:r>
              <a:rPr lang="ar-SY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على  التمثيل </a:t>
            </a:r>
            <a:r>
              <a:rPr lang="ar-SY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المفرط  غير المتكافئ </a:t>
            </a:r>
            <a:r>
              <a:rPr lang="ar-SY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بالنسبة </a:t>
            </a:r>
            <a:r>
              <a:rPr lang="ar-SY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الى إجمالي </a:t>
            </a:r>
            <a:r>
              <a:rPr lang="ar-SY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العدد المجتمع الأوسع.</a:t>
            </a:r>
            <a:endParaRPr lang="ar-SY" dirty="0">
              <a:solidFill>
                <a:srgbClr val="1155CC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r" rtl="1">
              <a:lnSpc>
                <a:spcPct val="115000"/>
              </a:lnSpc>
              <a:spcBef>
                <a:spcPts val="500"/>
              </a:spcBef>
            </a:pPr>
            <a:r>
              <a:rPr lang="ar-SY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عندما </a:t>
            </a:r>
            <a:r>
              <a:rPr lang="ar-SY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تكون قيمة مؤشر عدم التناسب تساوي </a:t>
            </a:r>
            <a:r>
              <a:rPr lang="ar-SY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أقل من 1 </a:t>
            </a:r>
            <a:r>
              <a:rPr lang="ar-SY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فإن ذلك </a:t>
            </a:r>
            <a:r>
              <a:rPr lang="ar-SY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Y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مؤشرا على  التمثيل </a:t>
            </a:r>
            <a:r>
              <a:rPr lang="ar-SY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المتدني  غير المتكافئ </a:t>
            </a:r>
            <a:r>
              <a:rPr lang="ar-SY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بالنسبة </a:t>
            </a:r>
            <a:r>
              <a:rPr lang="ar-SY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الى إجمالي </a:t>
            </a:r>
            <a:r>
              <a:rPr lang="ar-SY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العدد في المجتمع الأوسع.</a:t>
            </a:r>
            <a:endParaRPr lang="ar-SY" dirty="0" smtClean="0">
              <a:solidFill>
                <a:srgbClr val="CC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 rtl="1"/>
            <a:r>
              <a:rPr lang="ar-SY" dirty="0" smtClean="0"/>
              <a:t>مؤشر </a:t>
            </a:r>
            <a:r>
              <a:rPr lang="ar-SY" dirty="0"/>
              <a:t>عدم التناسب</a:t>
            </a:r>
            <a:endParaRPr sz="4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Y" sz="3400" dirty="0">
                <a:solidFill>
                  <a:srgbClr val="000000"/>
                </a:solidFill>
              </a:rPr>
              <a:t>معدلات المشاركة </a:t>
            </a:r>
            <a:r>
              <a:rPr lang="ar-SY" sz="3400" dirty="0" smtClean="0">
                <a:solidFill>
                  <a:srgbClr val="000000"/>
                </a:solidFill>
              </a:rPr>
              <a:t>– الطلاب الذين لديهم خطة تعليم فردي</a:t>
            </a:r>
            <a:endParaRPr sz="3400" dirty="0"/>
          </a:p>
        </p:txBody>
      </p:sp>
      <p:sp>
        <p:nvSpPr>
          <p:cNvPr id="7" name="Google Shape;112;p16"/>
          <p:cNvSpPr txBox="1">
            <a:spLocks/>
          </p:cNvSpPr>
          <p:nvPr/>
        </p:nvSpPr>
        <p:spPr>
          <a:xfrm>
            <a:off x="3831021" y="3585340"/>
            <a:ext cx="1986455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Y" sz="1600" dirty="0" smtClean="0"/>
              <a:t>معدلات المشاركة</a:t>
            </a:r>
            <a:endParaRPr lang="ar-SY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057274"/>
            <a:ext cx="7302500" cy="252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Y" sz="2800" b="1" dirty="0" smtClean="0">
                <a:solidFill>
                  <a:srgbClr val="FF0000"/>
                </a:solidFill>
              </a:rPr>
              <a:t>من هم الطلاب الذين لديهم خطة تعليم فردي (</a:t>
            </a:r>
            <a:r>
              <a:rPr lang="en-US" sz="2800" b="1" dirty="0" smtClean="0">
                <a:solidFill>
                  <a:srgbClr val="FF0000"/>
                </a:solidFill>
              </a:rPr>
              <a:t>IEP</a:t>
            </a:r>
            <a:r>
              <a:rPr lang="ar-SY" sz="2800" b="1" dirty="0" smtClean="0">
                <a:solidFill>
                  <a:srgbClr val="FF0000"/>
                </a:solidFill>
              </a:rPr>
              <a:t>)؟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3900" dirty="0" smtClean="0"/>
              <a:t>نسب التسجيل بخطة التعليم الفردي بحسب الجنس</a:t>
            </a:r>
            <a:endParaRPr sz="3900" dirty="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950" y="942075"/>
            <a:ext cx="5800076" cy="378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59400" y="4266151"/>
            <a:ext cx="11811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dirty="0" smtClean="0"/>
              <a:t>ذكور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266151"/>
            <a:ext cx="11811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Y" sz="1600" dirty="0" smtClean="0"/>
              <a:t>إناث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Y" sz="3200" dirty="0">
                <a:solidFill>
                  <a:srgbClr val="000000"/>
                </a:solidFill>
              </a:rPr>
              <a:t>نسب التسجيل بخطة التعليم </a:t>
            </a:r>
            <a:r>
              <a:rPr lang="ar-SY" sz="3200" dirty="0" smtClean="0">
                <a:solidFill>
                  <a:srgbClr val="000000"/>
                </a:solidFill>
              </a:rPr>
              <a:t>الفردي بحسب الهوية الجنسية</a:t>
            </a:r>
            <a:endParaRPr sz="3200" dirty="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450" y="1258500"/>
            <a:ext cx="5863109" cy="35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54414" y="4382813"/>
            <a:ext cx="1292773" cy="398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متنوع الجنس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25617" y="4377024"/>
            <a:ext cx="1292773" cy="398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فتى/رجل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4772" y="4333916"/>
            <a:ext cx="1292773" cy="398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فتاة/إمرأة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52697" y="139700"/>
            <a:ext cx="8412600" cy="8769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3200" dirty="0" smtClean="0"/>
              <a:t>نسب السجيل بخطة التعليم الفردي بحسب التوجه الجنسي</a:t>
            </a:r>
            <a:endParaRPr sz="3200" dirty="0"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038" y="1016625"/>
            <a:ext cx="6079924" cy="36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44110" y="4177862"/>
            <a:ext cx="2065283" cy="45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مستقيم/يميل الى الجنس المغاير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4177861"/>
            <a:ext cx="3389586" cy="45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مثلي/مثلية/مزدوج الجنس/عابر الجنس/حر الجنس الخ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25085" y="140222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Y" sz="3600" dirty="0" smtClean="0">
                <a:solidFill>
                  <a:srgbClr val="000000"/>
                </a:solidFill>
              </a:rPr>
              <a:t>نسب التسجيل بخطة </a:t>
            </a:r>
            <a:r>
              <a:rPr lang="ar-SY" sz="3600" dirty="0">
                <a:solidFill>
                  <a:srgbClr val="000000"/>
                </a:solidFill>
              </a:rPr>
              <a:t>التعليم الفردي </a:t>
            </a:r>
            <a:r>
              <a:rPr lang="ar-SY" sz="3600" dirty="0" smtClean="0">
                <a:solidFill>
                  <a:srgbClr val="000000"/>
                </a:solidFill>
              </a:rPr>
              <a:t>بحسب العرق</a:t>
            </a:r>
            <a:endParaRPr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73" y="627356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146;p21"/>
          <p:cNvSpPr txBox="1">
            <a:spLocks/>
          </p:cNvSpPr>
          <p:nvPr/>
        </p:nvSpPr>
        <p:spPr>
          <a:xfrm>
            <a:off x="851337" y="1151231"/>
            <a:ext cx="7725103" cy="343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endParaRPr lang="ar-SY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7" y="1040524"/>
            <a:ext cx="7315202" cy="375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72" y="634602"/>
            <a:ext cx="621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8C4F034FDA3A14D88CBCEBCE840DB97" ma:contentTypeVersion="2" ma:contentTypeDescription="Upload an image." ma:contentTypeScope="" ma:versionID="5d224354c0c67df95adc8b2a8761e8e7">
  <xsd:schema xmlns:xsd="http://www.w3.org/2001/XMLSchema" xmlns:xs="http://www.w3.org/2001/XMLSchema" xmlns:p="http://schemas.microsoft.com/office/2006/metadata/properties" xmlns:ns1="http://schemas.microsoft.com/sharepoint/v3" xmlns:ns2="84CA7BAC-7791-47E9-A66A-9F84AB876AFA" xmlns:ns3="http://schemas.microsoft.com/sharepoint/v3/fields" xmlns:ns4="fe46685c-a291-4a55-a310-2e229e918259" targetNamespace="http://schemas.microsoft.com/office/2006/metadata/properties" ma:root="true" ma:fieldsID="26d9587a1f2536df15b7783e2226669e" ns1:_="" ns2:_="" ns3:_="" ns4:_="">
    <xsd:import namespace="http://schemas.microsoft.com/sharepoint/v3"/>
    <xsd:import namespace="84CA7BAC-7791-47E9-A66A-9F84AB876AFA"/>
    <xsd:import namespace="http://schemas.microsoft.com/sharepoint/v3/fields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A7BAC-7791-47E9-A66A-9F84AB876AF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84CA7BAC-7791-47E9-A66A-9F84AB876AFA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3D6ED97-4507-4574-84D1-39A02AB476CE}"/>
</file>

<file path=customXml/itemProps2.xml><?xml version="1.0" encoding="utf-8"?>
<ds:datastoreItem xmlns:ds="http://schemas.openxmlformats.org/officeDocument/2006/customXml" ds:itemID="{71CDCF0C-9D11-463F-A2EC-87891D5CBD66}"/>
</file>

<file path=customXml/itemProps3.xml><?xml version="1.0" encoding="utf-8"?>
<ds:datastoreItem xmlns:ds="http://schemas.openxmlformats.org/officeDocument/2006/customXml" ds:itemID="{E48BBCE1-0425-4F0D-BDAD-1AE6C3B9B56C}"/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1002</Words>
  <Application>Microsoft Office PowerPoint</Application>
  <PresentationFormat>On-screen Show (16:9)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Calibri</vt:lpstr>
      <vt:lpstr>Open Sans</vt:lpstr>
      <vt:lpstr>Office Theme</vt:lpstr>
      <vt:lpstr>PowerPoint Presentation</vt:lpstr>
      <vt:lpstr>تعريفات</vt:lpstr>
      <vt:lpstr>مؤشر عدم التناسب</vt:lpstr>
      <vt:lpstr>معدلات المشاركة – الطلاب الذين لديهم خطة تعليم فردي</vt:lpstr>
      <vt:lpstr>PowerPoint Presentation</vt:lpstr>
      <vt:lpstr>نسب التسجيل بخطة التعليم الفردي بحسب الجنس</vt:lpstr>
      <vt:lpstr>نسب التسجيل بخطة التعليم الفردي بحسب الهوية الجنسية</vt:lpstr>
      <vt:lpstr>نسب السجيل بخطة التعليم الفردي بحسب التوجه الجنسي</vt:lpstr>
      <vt:lpstr>نسب التسجيل بخطة التعليم الفردي بحسب العرق</vt:lpstr>
      <vt:lpstr>PowerPoint Presentation</vt:lpstr>
      <vt:lpstr>خطة التعليم الفردي وتقييم المناخ المدرسي والشعور بالانتماء</vt:lpstr>
      <vt:lpstr>خطة التعليم الفردي والتمثيل الإيجابي</vt:lpstr>
      <vt:lpstr>PowerPoint Presentation</vt:lpstr>
      <vt:lpstr>خطة التعليم الفردي والشعور بالراحة النفسية والمشاركة المدرسية </vt:lpstr>
      <vt:lpstr>خطة التعليم الفردي والعلاقات</vt:lpstr>
      <vt:lpstr>خطة التعليم الفردي وتوقعات المعلم</vt:lpstr>
      <vt:lpstr>الخطوات القادمة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Bisceglia2</dc:creator>
  <cp:lastModifiedBy>user</cp:lastModifiedBy>
  <cp:revision>59</cp:revision>
  <dcterms:modified xsi:type="dcterms:W3CDTF">2022-06-26T14:33:09Z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0x0101009148F5A04DDD49CBA7127AADA5FB792B00AADE34325A8B49CDA8BB4DB53328F21400C8C4F034FDA3A14D88CBCEBCE840DB97</vt:lpwstr>
  </property>
</Properties>
</file>