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rial Unicode MS" panose="020B0604020202020204" pitchFamily="34" charset="-128"/>
      <p:regular r:id="rId20"/>
    </p:embeddedFon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15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65" autoAdjust="0"/>
  </p:normalViewPr>
  <p:slideViewPr>
    <p:cSldViewPr snapToGrid="0">
      <p:cViewPr varScale="1">
        <p:scale>
          <a:sx n="105" d="100"/>
          <a:sy n="105" d="100"/>
        </p:scale>
        <p:origin x="84"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13b256bc9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13b256bc9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g1313b256bc9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13b256b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13b256bc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pa-IN" sz="1800" dirty="0">
                <a:effectLst/>
                <a:latin typeface="Calibri" panose="020F0502020204030204" pitchFamily="34" charset="0"/>
                <a:ea typeface="Calibri" panose="020F0502020204030204" pitchFamily="34" charset="0"/>
                <a:cs typeface="Arial Unicode MS" panose="020B0604020202020204" pitchFamily="34" charset="-128"/>
              </a:rPr>
              <a:t>ਐਚ.ਡੀ.ਐੱਸ.ਬੀ. ਦੀ ਸਮੁੱਚੀ</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ਗਿਣਤੀ ਵਿੱਚ ਆਈ.ਈ.ਪੀ. ਵਾਲੇ ਵਿਦਿਆਰਥੀਆਂ ਦੀ ਆਬਾਦੀ ਮੁਤਾਬਕ ਜੋ ਪੇਸ਼ੀਨਗੋਈ ਹੋਣੀ ਚਾਹੀਦੀ ਹੈ</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ਉਸ ਦੇ ਮੁਕਾਬਲੇ ਵੱਲੋਂ ਉਨ੍ਹਾਂ ਵੱਲੋਂ ਅਪਣੱਤ ਦਾ ਅਹਿਸਾਸ ਨੀਵਾਂ ਹੋਣ ਦੀ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ਗੁੰਜਾਇਸ਼</a:t>
            </a:r>
            <a:r>
              <a:rPr lang="pa-IN"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1.5 ਗੁਣਾ ਵਧੇਰੇ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ਅਤੇ ਸਕੂਲ ਦੇ ਉਸਾਰੂ ਮਾਹੌਲ ਦੀ ਨੀਵੀਂ ਦਰਜਾਬੰਦੀ ਦੱਸਣ ਦੀ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ਗੁੰਜਾਇਸ਼</a:t>
            </a:r>
            <a:r>
              <a:rPr lang="pa-IN"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1.2 ਗੁਣਾ ਵਧੇਰੇ ਹੈ।</a:t>
            </a:r>
            <a:endParaRPr lang="en-CA" sz="1800" dirty="0">
              <a:effectLst/>
              <a:latin typeface="Calibri" panose="020F0502020204030204" pitchFamily="34" charset="0"/>
              <a:ea typeface="Calibri" panose="020F0502020204030204" pitchFamily="34" charset="0"/>
              <a:cs typeface="Raavi" panose="020B0502040204020203" pitchFamily="34" charset="0"/>
            </a:endParaRPr>
          </a:p>
          <a:p>
            <a:pPr marL="0" lvl="0" indent="0" algn="l" rtl="0">
              <a:spcBef>
                <a:spcPts val="1200"/>
              </a:spcBef>
              <a:spcAft>
                <a:spcPts val="0"/>
              </a:spcAft>
              <a:buClr>
                <a:schemeClr val="dk1"/>
              </a:buClr>
              <a:buSzPts val="1100"/>
              <a:buFont typeface="Arial"/>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Arial"/>
              <a:ea typeface="Arial"/>
              <a:cs typeface="Arial"/>
              <a:sym typeface="Arial"/>
            </a:endParaRPr>
          </a:p>
        </p:txBody>
      </p:sp>
      <p:sp>
        <p:nvSpPr>
          <p:cNvPr id="158" name="Google Shape;158;g1313b256bc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13b256bc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13b256bc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pa-IN" sz="1800" dirty="0">
                <a:effectLst/>
                <a:latin typeface="Calibri" panose="020F0502020204030204" pitchFamily="34" charset="0"/>
                <a:ea typeface="Calibri" panose="020F0502020204030204" pitchFamily="34" charset="0"/>
                <a:cs typeface="Arial Unicode MS" panose="020B0604020202020204" pitchFamily="34" charset="-128"/>
              </a:rPr>
              <a:t>ਆਈ.ਈ.ਪੀ. ਵਾਲੇ ਵਿਦਿਆਰਥੀਆਂ ਦੀ ਸਕੂਲ ਦੀਆਂ ਤਸਵੀਰਾਂ, ਸਮੱਗਰੀਆਂ, ਮਜ਼ਮੂਨਾਂ ਅਤੇ ਸਮਾਗਮਾਂ ਵਿੱਚ ਉਸਾਰੂ ਨੁਮਾਇੰਦਗੀ ਦੀ </a:t>
            </a:r>
            <a:r>
              <a:rPr lang="pa-IN" sz="1800" b="1" dirty="0">
                <a:effectLst/>
                <a:latin typeface="Calibri" panose="020F0502020204030204" pitchFamily="34" charset="0"/>
                <a:ea typeface="Calibri" panose="020F0502020204030204" pitchFamily="34" charset="0"/>
                <a:cs typeface="Arial Unicode MS" panose="020B0604020202020204" pitchFamily="34" charset="-128"/>
              </a:rPr>
              <a:t>ਗੁੰਜਾਇਸ਼</a:t>
            </a:r>
            <a:r>
              <a:rPr lang="pa-IN" sz="1800" dirty="0">
                <a:effectLst/>
                <a:latin typeface="Calibri" panose="020F0502020204030204" pitchFamily="34" charset="0"/>
                <a:ea typeface="Calibri" panose="020F0502020204030204" pitchFamily="34" charset="0"/>
                <a:cs typeface="Arial Unicode MS" panose="020B0604020202020204" pitchFamily="34" charset="-128"/>
              </a:rPr>
              <a:t> ਐਚ.ਡੀ.ਐੱਸ.ਬੀ. ਦੀ ਸਮੁੱਚੀ</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ਗਿਣਤੀ ਵਿੱਚ ਦੀ ਉਨ੍ਹਾਂ ਦੀ ਆਬਾਦੀ ਮੁਤਾਬਕ ਜੋ ਪੇਸ਼ੀਨਗੋਈ ਹੋਣੀ ਚਾਹੀਦੀ ਹੈ</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ਉਸ ਦੇ ਮੁਕਾਬਲੇ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1.2 ਗੁਣਾ ਘੱਟ ਹੈ। </a:t>
            </a:r>
            <a:endParaRPr lang="en-CA" sz="1800" dirty="0">
              <a:effectLst/>
              <a:latin typeface="Calibri" panose="020F0502020204030204" pitchFamily="34" charset="0"/>
              <a:ea typeface="Calibri" panose="020F0502020204030204" pitchFamily="34" charset="0"/>
              <a:cs typeface="Raavi" panose="020B0502040204020203" pitchFamily="34" charset="0"/>
            </a:endParaRPr>
          </a:p>
          <a:p>
            <a:pPr marL="0" lvl="0" indent="0" algn="l" rtl="0">
              <a:spcBef>
                <a:spcPts val="0"/>
              </a:spcBef>
              <a:spcAft>
                <a:spcPts val="0"/>
              </a:spcAft>
              <a:buNone/>
            </a:pPr>
            <a:endParaRPr dirty="0">
              <a:latin typeface="Arial"/>
              <a:ea typeface="Arial"/>
              <a:cs typeface="Arial"/>
              <a:sym typeface="Arial"/>
            </a:endParaRPr>
          </a:p>
        </p:txBody>
      </p:sp>
      <p:sp>
        <p:nvSpPr>
          <p:cNvPr id="166" name="Google Shape;166;g1313b256bc9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13b256bc9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13b256bc9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1313b256bc9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13b256bc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13b256bc9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pa-IN" sz="1800" dirty="0">
                <a:effectLst/>
                <a:latin typeface="Calibri" panose="020F0502020204030204" pitchFamily="34" charset="0"/>
                <a:ea typeface="Calibri" panose="020F0502020204030204" pitchFamily="34" charset="0"/>
                <a:cs typeface="Arial Unicode MS" panose="020B0604020202020204" pitchFamily="34" charset="-128"/>
              </a:rPr>
              <a:t>ਆਈ.ਈ.ਪੀ. ਵਾਲੇ ਵਿਦਿਆਰਥੀਆਂ ਵੱਲੋਂ ਰਾਜ਼ੀ-ਖੁਸ਼ੀ ਦਾ ਅਹਿਸਾਸ ਨੀਵਾਂ ਹੋਣ ਅਤੇ ਸ਼ਮੂਲੀਅਤ ਦਾ ਅਹਿਸਾਸ ਨੀਵਾਂ ਹੋਣ ਦੀ </a:t>
            </a:r>
            <a:r>
              <a:rPr lang="pa-IN" sz="1800" b="1" dirty="0">
                <a:effectLst/>
                <a:latin typeface="Calibri" panose="020F0502020204030204" pitchFamily="34" charset="0"/>
                <a:ea typeface="Calibri" panose="020F0502020204030204" pitchFamily="34" charset="0"/>
                <a:cs typeface="Arial Unicode MS" panose="020B0604020202020204" pitchFamily="34" charset="-128"/>
              </a:rPr>
              <a:t>ਗੁੰਜਾਇਸ਼</a:t>
            </a:r>
            <a:r>
              <a:rPr lang="pa-IN" sz="1800" dirty="0">
                <a:effectLst/>
                <a:latin typeface="Calibri" panose="020F0502020204030204" pitchFamily="34" charset="0"/>
                <a:ea typeface="Calibri" panose="020F0502020204030204" pitchFamily="34" charset="0"/>
                <a:cs typeface="Arial Unicode MS" panose="020B0604020202020204" pitchFamily="34" charset="-128"/>
              </a:rPr>
              <a:t> ਐਚ.ਡੀ.ਐੱਸ.ਬੀ. ਦੀ ਸਮੁੱਚੀ</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ਗਿਣਤੀ ਵਿੱਚ ਦੀ ਉਨ੍ਹਾਂ ਦੀ ਆਬਾਦੀ ਮੁਤਾਬਕ ਜੋ ਪੇਸ਼ੀਨਗੋਈ ਹੋਣੀ ਚਾਹੀਦੀ ਹੈ</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ਉਸ ਦੇ ਮੁਕਾਬਲੇ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1.3 ਗੁਣਾ ਘੱਟ ਹੈ।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ਆਈ.ਈ.ਪੀ. ਨਾ ਹੋਣ ਵਾਲੇ ਵਿਦਿਆਰਥੀਆਂ ਦੇ ਮੁਕਾਬਲੇ ਉਨ੍ਹਾ ਵੱਲੋਂ ਰਾਜ਼ੀ-ਖੁਸ਼ੀ ਦਾ ਅਹਿਸਾਸ ਨੀਵਾਂ ਹੋਣ ਅਤੇ ਸ਼ਮੂਲੀਅਤ ਦਾ ਅਹਿਸਾਸ ਨੀਵਾਂ ਹੋਣ ਦੀ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ਬਾਰੇ ਵੀ 1.4 ਗੁਣਾ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(ਅੰਕੜੇ ਦਿਖਾਏ ਨਹੀਂ ਜਾ ਰਹੇ)</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 ਗੁੰਜਾਇਸ਼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ਵਧੇਰੇ ਹੈ।</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 </a:t>
            </a:r>
            <a:endParaRPr lang="en-CA" sz="1800" dirty="0">
              <a:effectLst/>
              <a:latin typeface="Calibri" panose="020F0502020204030204" pitchFamily="34" charset="0"/>
              <a:ea typeface="Calibri" panose="020F0502020204030204" pitchFamily="34" charset="0"/>
              <a:cs typeface="Raavi" panose="020B0502040204020203" pitchFamily="34" charset="0"/>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80" name="Google Shape;180;g1313b256bc9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13b256bc9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13b256bc9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pa-IN" sz="1800" b="0" i="0" u="none" strike="noStrike" dirty="0">
                <a:solidFill>
                  <a:srgbClr val="000000"/>
                </a:solidFill>
                <a:effectLst/>
                <a:latin typeface="Arial" panose="020B0604020202020204" pitchFamily="34" charset="0"/>
              </a:rPr>
              <a:t>ਆਈ.ਈ.ਪੀ. ਵਾਲੇ ਵਿਦਿਆਰਥੀਆਂ ਦਾ ਵਿਦਿਆਰਥੀ-ਸਿੱਖਿਅਕ ਰਿਸ਼ਤੇ ਦਾ ਮਿਆਰ ਵਧੇਰੇ ਨੀਵਾਂ ਹੋਣ ਦੀ </a:t>
            </a:r>
            <a:r>
              <a:rPr lang="pa-IN" sz="1800" b="1" i="0" u="none" strike="noStrike" dirty="0">
                <a:solidFill>
                  <a:srgbClr val="000000"/>
                </a:solidFill>
                <a:effectLst/>
                <a:latin typeface="Arial" panose="020B0604020202020204" pitchFamily="34" charset="0"/>
              </a:rPr>
              <a:t>ਗੁੰਜਾਇਸ਼ 1.2 ਗੁਣਾ ਵਧੇਰੇ </a:t>
            </a:r>
            <a:r>
              <a:rPr lang="pa-IN" sz="1800" b="0" i="0" u="none" strike="noStrike" dirty="0">
                <a:solidFill>
                  <a:srgbClr val="000000"/>
                </a:solidFill>
                <a:effectLst/>
                <a:latin typeface="Arial" panose="020B0604020202020204" pitchFamily="34" charset="0"/>
              </a:rPr>
              <a:t>ਅਤੇ ਐਚ.ਡੀ.ਐੱਸ.ਬੀ. ਦੀ ਸਮੁੱਚੀ ਆਬਾਦੀ ਵਿੱਚ ਉਨ੍ਹਾਂ ਦੀ ਗਿਣਤੀ ਮੁਤਾਬਕ ਜੋ ਪੇਸ਼ੀਨਗੋਈ ਹੋਣੀ ਚਾਹੀਦੀ ਹੈ, ਉਸ ਦੇ ਮੁਕਾਬਲੇ ਵਿਦਿਆਰਥੀ-ਸਿੱਖਿਅਕ ਰਿਸ਼ਤੇ ਦਾ ਮਿਆਰ ਨੀਵਾਂ ਹੋਣ ਦੀ ਗੁੰਜਾਇਸ਼ </a:t>
            </a:r>
            <a:r>
              <a:rPr lang="pa-IN" sz="1800" b="1" i="0" u="none" strike="noStrike" dirty="0">
                <a:solidFill>
                  <a:srgbClr val="000000"/>
                </a:solidFill>
                <a:effectLst/>
                <a:latin typeface="Arial" panose="020B0604020202020204" pitchFamily="34" charset="0"/>
              </a:rPr>
              <a:t>1.53 ਗੁਣਾ ਵਧੇਰੇ ਹੈ</a:t>
            </a:r>
            <a:r>
              <a:rPr lang="pa-IN" sz="1800" b="0" i="0" u="none" strike="noStrike" dirty="0">
                <a:solidFill>
                  <a:srgbClr val="000000"/>
                </a:solidFill>
                <a:effectLst/>
                <a:latin typeface="Arial" panose="020B0604020202020204" pitchFamily="34" charset="0"/>
              </a:rPr>
              <a:t>।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88" name="Google Shape;188;g1313b256bc9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13b256bc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13b256bc9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pa-IN" sz="1800" b="0" i="0" u="none" strike="noStrike" dirty="0">
                <a:solidFill>
                  <a:srgbClr val="000000"/>
                </a:solidFill>
                <a:effectLst/>
                <a:latin typeface="Arial" panose="020B0604020202020204" pitchFamily="34" charset="0"/>
              </a:rPr>
              <a:t>ਐਚ.ਡੀ.ਐੱਸ.ਬੀ. ਵਿੱਚ ਉਨ੍ਹਾਂ ਦੀ ਸਮੁੱਚੀ ਗਿਣਤੀ ਮੁਤਾਬਕ ਜੋ ਪੇਸ਼ੀਨਗੋਈ ਕੀਤੀ ਜਾਣੀ ਬਣਦੀ ਹੈ, ਆਈ.ਈ.ਪੀ. </a:t>
            </a:r>
            <a:r>
              <a:rPr lang="pa-IN" sz="1800" b="0" i="0" u="none" strike="noStrike">
                <a:solidFill>
                  <a:srgbClr val="000000"/>
                </a:solidFill>
                <a:effectLst/>
                <a:latin typeface="Arial" panose="020B0604020202020204" pitchFamily="34" charset="0"/>
              </a:rPr>
              <a:t>ਵਾਲੇ ਵਿਦਿਆਰਥੀਆਂ ਵੱਲੋਂ ਇਹ ਦੱਸੇ ਜਾਣ ਦੀ ਗੁੰਜਾਇਸ਼ </a:t>
            </a:r>
            <a:r>
              <a:rPr lang="pa-IN" sz="1800" b="1" i="0" u="none" strike="noStrike">
                <a:solidFill>
                  <a:srgbClr val="000000"/>
                </a:solidFill>
                <a:effectLst/>
                <a:latin typeface="Arial" panose="020B0604020202020204" pitchFamily="34" charset="0"/>
              </a:rPr>
              <a:t>1.4 ਗੁਣਾ ਵਧੇਰੇ ਹੈ </a:t>
            </a:r>
            <a:r>
              <a:rPr lang="pa-IN" sz="1800" b="0" i="0" u="none" strike="noStrike">
                <a:solidFill>
                  <a:srgbClr val="000000"/>
                </a:solidFill>
                <a:effectLst/>
                <a:latin typeface="Arial" panose="020B0604020202020204" pitchFamily="34" charset="0"/>
              </a:rPr>
              <a:t>ਕਿ ਸਿੱਖਿਅਕਾਂ ਦੀਆਂ ਉਮੀਦਾਂ ਉਨ੍ਹਾਂ ਕੋਲੋਂ ਘੱਟ ਹਨ।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96" name="Google Shape;196;g1313b256bc9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f13818fa0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f13818fa0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g12f13818fa0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1b2d90e42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g131b2d90e4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1b2d90e42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131b2d90e4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f13818fa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f13818fa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pa-IN" sz="1100" b="1" dirty="0">
                <a:solidFill>
                  <a:srgbClr val="FF0000"/>
                </a:solidFill>
                <a:highlight>
                  <a:srgbClr val="FFFFFF"/>
                </a:highlight>
                <a:latin typeface="Arial"/>
                <a:ea typeface="Arial"/>
                <a:cs typeface="Arial"/>
                <a:sym typeface="Arial"/>
              </a:rPr>
              <a:t>ਸਮੁੱਚੀ ਸ਼ਮੂਲੀਅਤ </a:t>
            </a:r>
          </a:p>
          <a:p>
            <a:pPr marL="0" lvl="0" indent="0" algn="l" rtl="0">
              <a:lnSpc>
                <a:spcPct val="115000"/>
              </a:lnSpc>
              <a:spcBef>
                <a:spcPts val="0"/>
              </a:spcBef>
              <a:spcAft>
                <a:spcPts val="0"/>
              </a:spcAft>
              <a:buClr>
                <a:schemeClr val="dk1"/>
              </a:buClr>
              <a:buSzPts val="1100"/>
              <a:buFont typeface="Arial"/>
              <a:buNone/>
            </a:pPr>
            <a:r>
              <a:rPr lang="pa-IN" sz="1100" b="1" dirty="0">
                <a:solidFill>
                  <a:srgbClr val="FF0000"/>
                </a:solidFill>
                <a:highlight>
                  <a:srgbClr val="FFFFFF"/>
                </a:highlight>
                <a:latin typeface="Arial"/>
                <a:ea typeface="Arial"/>
                <a:cs typeface="Arial"/>
                <a:sym typeface="Arial"/>
              </a:rPr>
              <a:t>ਕਿੰ – 12 ਦੇ ਵਿਦਿਆਰਥੀ ਜਿਨ੍ਹਾਂ ਦਾ ਆਈ</a:t>
            </a:r>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pa-IN" sz="1100" b="1" dirty="0">
                <a:solidFill>
                  <a:srgbClr val="FF0000"/>
                </a:solidFill>
                <a:highlight>
                  <a:srgbClr val="FFFFFF"/>
                </a:highlight>
                <a:latin typeface="Arial"/>
                <a:ea typeface="Arial"/>
                <a:cs typeface="Arial"/>
                <a:sym typeface="Arial"/>
              </a:rPr>
              <a:t>ਈ</a:t>
            </a:r>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pa-IN" sz="1100" b="1" dirty="0">
                <a:solidFill>
                  <a:srgbClr val="FF0000"/>
                </a:solidFill>
                <a:highlight>
                  <a:srgbClr val="FFFFFF"/>
                </a:highlight>
                <a:latin typeface="Arial"/>
                <a:ea typeface="Arial"/>
                <a:cs typeface="Arial"/>
                <a:sym typeface="Arial"/>
              </a:rPr>
              <a:t>ਪੀ</a:t>
            </a:r>
            <a:r>
              <a:rPr lang="pa-IN" sz="1100" b="1" dirty="0">
                <a:latin typeface="Arial Unicode MS" panose="020B0604020202020204" pitchFamily="34" charset="-128"/>
                <a:ea typeface="Arial Unicode MS" panose="020B0604020202020204" pitchFamily="34" charset="-128"/>
                <a:cs typeface="Arial Unicode MS" panose="020B0604020202020204" pitchFamily="34" charset="-128"/>
              </a:rPr>
              <a:t>. 12,393 ਵਿੱਚੋਂ 9,567 </a:t>
            </a:r>
            <a:r>
              <a:rPr lang="pa-IN" sz="1100" b="1" dirty="0">
                <a:solidFill>
                  <a:srgbClr val="FF0000"/>
                </a:solidFill>
                <a:highlight>
                  <a:srgbClr val="FFFFFF"/>
                </a:highlight>
                <a:latin typeface="Arial"/>
                <a:ea typeface="Arial"/>
                <a:cs typeface="Arial"/>
                <a:sym typeface="Arial"/>
              </a:rPr>
              <a:t> ਹੈ = ਸ਼ਮੂਲੀਅਤ ਦੀ 77% ਦਰ </a:t>
            </a:r>
            <a:endParaRPr sz="1100" b="1" dirty="0">
              <a:solidFill>
                <a:srgbClr val="FF0000"/>
              </a:solidFill>
              <a:highlight>
                <a:srgbClr val="FFFFFF"/>
              </a:highlight>
              <a:latin typeface="Arial"/>
              <a:ea typeface="Arial"/>
              <a:cs typeface="Arial"/>
              <a:sym typeface="Arial"/>
            </a:endParaRPr>
          </a:p>
          <a:p>
            <a:pPr marL="0" lvl="0" indent="0" algn="l" rtl="0">
              <a:spcBef>
                <a:spcPts val="0"/>
              </a:spcBef>
              <a:spcAft>
                <a:spcPts val="0"/>
              </a:spcAft>
              <a:buNone/>
            </a:pPr>
            <a:endParaRPr dirty="0"/>
          </a:p>
        </p:txBody>
      </p:sp>
      <p:sp>
        <p:nvSpPr>
          <p:cNvPr id="110" name="Google Shape;110;g12f13818fa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3b256bc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3b256bc9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313b256bc9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f13818fa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f13818fa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pa-IN" sz="1200" dirty="0">
                <a:latin typeface="Arial Unicode MS" panose="020B0604020202020204" pitchFamily="34" charset="-128"/>
                <a:ea typeface="Arial Unicode MS" panose="020B0604020202020204" pitchFamily="34" charset="-128"/>
                <a:cs typeface="Arial Unicode MS" panose="020B0604020202020204" pitchFamily="34" charset="-128"/>
              </a:rPr>
              <a:t>ਮਰਦ ਵਿਦਿਆਰਥੀਆਂ ਕੋਲ ਆਈ.ਈ.ਪੀ.</a:t>
            </a:r>
            <a:r>
              <a:rPr lang="pa-IN" dirty="0"/>
              <a:t> ਹੋਣ ਦੀ ਗੁੰਜਾਇਸ਼ </a:t>
            </a:r>
            <a:r>
              <a:rPr lang="pa-IN" sz="1200" b="0" dirty="0">
                <a:latin typeface="Arial Unicode MS" panose="020B0604020202020204" pitchFamily="34" charset="-128"/>
                <a:ea typeface="Arial Unicode MS" panose="020B0604020202020204" pitchFamily="34" charset="-128"/>
                <a:cs typeface="Arial Unicode MS" panose="020B0604020202020204" pitchFamily="34" charset="-128"/>
              </a:rPr>
              <a:t>ਐਚ</a:t>
            </a:r>
            <a:r>
              <a:rPr lang="pa-IN" sz="1200" dirty="0">
                <a:latin typeface="Arial Unicode MS" panose="020B0604020202020204" pitchFamily="34" charset="-128"/>
                <a:ea typeface="Arial Unicode MS" panose="020B0604020202020204" pitchFamily="34" charset="-128"/>
                <a:cs typeface="Arial Unicode MS" panose="020B0604020202020204" pitchFamily="34" charset="-128"/>
              </a:rPr>
              <a:t>.ਡੀ.ਐੱਸ.ਬੀ. ਦੀ ਸਮੁੱਚੀ ਗਿਣਤੀ ਵਿੱਚ </a:t>
            </a:r>
            <a:r>
              <a:rPr lang="pa-IN" dirty="0">
                <a:latin typeface="Arial"/>
                <a:ea typeface="Arial"/>
                <a:cs typeface="Arial"/>
                <a:sym typeface="Arial"/>
              </a:rPr>
              <a:t>ਦੀ ਉਨ੍ਹਾਂ ਦੀ ਆਬਾਦੀ ਮੁਤਾਬਕ ਜੋ ਪੇਸ਼ੀਨਗੋਈ ਹੋਣੀ ਚਾਹੀਦੀ ਹੈ, ਉਸ ਦੇ ਮੁਕਾਬਲੇ </a:t>
            </a:r>
            <a:r>
              <a:rPr lang="pa-IN" sz="1200" b="1" dirty="0">
                <a:latin typeface="Arial Unicode MS" panose="020B0604020202020204" pitchFamily="34" charset="-128"/>
                <a:ea typeface="Arial Unicode MS" panose="020B0604020202020204" pitchFamily="34" charset="-128"/>
                <a:cs typeface="Arial Unicode MS" panose="020B0604020202020204" pitchFamily="34" charset="-128"/>
              </a:rPr>
              <a:t>1.26 ਗੁਣਾ ਵਧੇਰੇ ਹੈ। </a:t>
            </a:r>
            <a:r>
              <a:rPr lang="pa-IN" sz="1200" b="0" dirty="0">
                <a:latin typeface="Arial Unicode MS" panose="020B0604020202020204" pitchFamily="34" charset="-128"/>
                <a:ea typeface="Arial Unicode MS" panose="020B0604020202020204" pitchFamily="34" charset="-128"/>
                <a:cs typeface="Arial Unicode MS" panose="020B0604020202020204" pitchFamily="34" charset="-128"/>
              </a:rPr>
              <a:t>ਇਸ ਤੋਂ ਇਲਾਵਾ ਔਰਤ </a:t>
            </a:r>
            <a:r>
              <a:rPr lang="pa-IN" dirty="0">
                <a:latin typeface="Arial"/>
                <a:ea typeface="Arial"/>
                <a:cs typeface="Arial"/>
                <a:sym typeface="Arial"/>
              </a:rPr>
              <a:t>ਵਿਦਿਆਰਥੀਆਂ ਦੇ ਮੁਕਾਬਲੇ ਉਨ੍ਹਾਂ ਕੋਲ </a:t>
            </a:r>
            <a:r>
              <a:rPr lang="pa-IN" sz="12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r>
              <a:rPr lang="pa-IN" dirty="0"/>
              <a:t> ਹੋਣ ਦੀ ਗੁੰਜਾਇਸ਼ </a:t>
            </a:r>
            <a:r>
              <a:rPr lang="pa-IN" sz="1200" b="1" dirty="0">
                <a:latin typeface="Arial Unicode MS" panose="020B0604020202020204" pitchFamily="34" charset="-128"/>
                <a:ea typeface="Arial Unicode MS" panose="020B0604020202020204" pitchFamily="34" charset="-128"/>
                <a:cs typeface="Arial Unicode MS" panose="020B0604020202020204" pitchFamily="34" charset="-128"/>
              </a:rPr>
              <a:t>1.7 ਗੁਣਾ ਵਧੇਰੇ </a:t>
            </a:r>
            <a:r>
              <a:rPr lang="pa-IN" sz="1200" b="0" dirty="0">
                <a:latin typeface="Arial Unicode MS" panose="020B0604020202020204" pitchFamily="34" charset="-128"/>
                <a:ea typeface="Arial Unicode MS" panose="020B0604020202020204" pitchFamily="34" charset="-128"/>
                <a:cs typeface="Arial Unicode MS" panose="020B0604020202020204" pitchFamily="34" charset="-128"/>
              </a:rPr>
              <a:t>(ਅੰਕੜੇ ਵਿਖਾਏ ਨਹੀਂ ਗਏ)। </a:t>
            </a:r>
            <a:endParaRPr lang="pa-IN" b="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dirty="0">
              <a:latin typeface="Open Sans"/>
              <a:ea typeface="Open Sans"/>
              <a:cs typeface="Open Sans"/>
              <a:sym typeface="Open Sans"/>
            </a:endParaRPr>
          </a:p>
          <a:p>
            <a:pPr marL="0" lvl="0" indent="0" algn="l" rtl="0">
              <a:lnSpc>
                <a:spcPct val="115000"/>
              </a:lnSpc>
              <a:spcBef>
                <a:spcPts val="1200"/>
              </a:spcBef>
              <a:spcAft>
                <a:spcPts val="0"/>
              </a:spcAft>
              <a:buNone/>
            </a:pPr>
            <a:endParaRPr sz="1300" dirty="0">
              <a:latin typeface="Open Sans"/>
              <a:ea typeface="Open Sans"/>
              <a:cs typeface="Open Sans"/>
              <a:sym typeface="Open Sans"/>
            </a:endParaRPr>
          </a:p>
        </p:txBody>
      </p:sp>
      <p:sp>
        <p:nvSpPr>
          <p:cNvPr id="123" name="Google Shape;123;g12f13818fa0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f13818fa0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f13818fa0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pa-IN" sz="1800" dirty="0">
                <a:effectLst/>
                <a:latin typeface="Calibri" panose="020F0502020204030204" pitchFamily="34" charset="0"/>
                <a:ea typeface="Calibri" panose="020F0502020204030204" pitchFamily="34" charset="0"/>
                <a:cs typeface="Arial Unicode MS" panose="020B0604020202020204" pitchFamily="34" charset="-128"/>
              </a:rPr>
              <a:t>ਜਿਹੜੇ ਵਿਦਿਆਰਥੀ ਆਪਣੀ ਸ਼ਨਾਖਤ ਲੜਕੇ/ਮਰਦ ਦੇ ਤੌਰ ’ਤੇ ਕਰਦੇ ਹਨ, ਜਾਂ ਵਿਭਿੰਨ ਜਿਨਸ ਵਾਲੇ ਵਿਦਿਆਰਥੀ ਹਨ, ਆਈ.ਈ.ਪੀ. ਵਾਲੇ ਵਿਦਿਆਰਥੀਆਂ ਵਿੱਚ ਉਨ੍ਹਾਂ ਦੀ ਗਿਣਤੀ ਅਨੁਪਾਤ ਤੋਂ ਵਧੇਰੇ ਹੈ। ਵਿਭਿੰਨ ਜਿਨਸ ਵਾਲੇ ਵਿਦਿਆਰਥੀਆਂ ਕੋਲ ਆਈ.ਈ.ਪੀ. ਹੋਣ ਦੀ </a:t>
            </a:r>
            <a:r>
              <a:rPr lang="pa-IN" sz="1800" b="1" dirty="0">
                <a:effectLst/>
                <a:latin typeface="Calibri" panose="020F0502020204030204" pitchFamily="34" charset="0"/>
                <a:ea typeface="Calibri" panose="020F0502020204030204" pitchFamily="34" charset="0"/>
                <a:cs typeface="Arial Unicode MS" panose="020B0604020202020204" pitchFamily="34" charset="-128"/>
              </a:rPr>
              <a:t>ਗੁੰਜਾਇਸ਼</a:t>
            </a:r>
            <a:r>
              <a:rPr lang="pa-IN" sz="1800" dirty="0">
                <a:effectLst/>
                <a:latin typeface="Calibri" panose="020F0502020204030204" pitchFamily="34" charset="0"/>
                <a:ea typeface="Calibri" panose="020F0502020204030204" pitchFamily="34" charset="0"/>
                <a:cs typeface="Arial Unicode MS" panose="020B0604020202020204" pitchFamily="34" charset="-128"/>
              </a:rPr>
              <a:t> ਐਚ.ਡੀ.ਐੱਸ.ਬੀ. ਦੀ ਸਮੁੱਚੀ</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ਗਿਣਤੀ ਵਿੱਚ ਦੀ ਉਨ੍ਹਾਂ ਦੀ ਆਬਾਦੀ ਦੇ ਮੁਕਾਬਲੇ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1.5 ਗੁਣਾ ਵਧੇਰੇ ਅਤੇ ਲੜਕੀਆਂ/ਔਰਤਾਂ ਦੇ ਮੁਕਾਬਲੇ ਆਈ</a:t>
            </a:r>
            <a:r>
              <a:rPr lang="pa-IN" sz="1800" dirty="0">
                <a:effectLst/>
                <a:latin typeface="Arial Unicode MS" panose="020B0604020202020204" pitchFamily="34" charset="-128"/>
                <a:ea typeface="Calibri" panose="020F0502020204030204" pitchFamily="34" charset="0"/>
                <a:cs typeface="Raavi" panose="020B0502040204020203" pitchFamily="34" charset="0"/>
              </a:rPr>
              <a:t>.ਈ.ਪੀ. ਹੋਣ ਦੀ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ਗੁੰਜਾਇਸ਼ 2 ਗੁਣਾ ਵਧੇਰੇ</a:t>
            </a:r>
            <a:r>
              <a:rPr lang="pa-IN" sz="1800" dirty="0">
                <a:effectLst/>
                <a:latin typeface="Arial Unicode MS" panose="020B0604020202020204" pitchFamily="34" charset="-128"/>
                <a:ea typeface="Calibri" panose="020F0502020204030204" pitchFamily="34" charset="0"/>
                <a:cs typeface="Raavi" panose="020B0502040204020203" pitchFamily="34" charset="0"/>
              </a:rPr>
              <a:t> (ਖਾਕਾ ਦਿਖਾਇਆ ਨਹੀਂ ਗਿਆ) ਹੁੰਦੀ ਹੈ। ਲੜਕਿਆਂ/ਮਰਦਾਂ ਦੇ ਕੋਲ ਅਤੇ ਲੜਕੀਆਂ/ਔਰਤਾਂ ਦੇ ਮੁਕਾਬਲੇ ਆਈ.ਈ.ਪੀ. ਹੋਣ ਦੀ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ਗੁੰਜਾਇਸ਼</a:t>
            </a:r>
            <a:r>
              <a:rPr lang="pa-IN"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1.7 ਗੁਣਾ ਵਧੇਰੇ</a:t>
            </a:r>
            <a:r>
              <a:rPr lang="pa-IN" sz="1800" dirty="0">
                <a:effectLst/>
                <a:latin typeface="Arial Unicode MS" panose="020B0604020202020204" pitchFamily="34" charset="-128"/>
                <a:ea typeface="Calibri" panose="020F0502020204030204" pitchFamily="34" charset="0"/>
                <a:cs typeface="Raavi" panose="020B0502040204020203" pitchFamily="34" charset="0"/>
              </a:rPr>
              <a:t> (ਖਾਕਾ ਦਿਖਾਇਆ ਨਹੀਂ ਗਿਆ) ਹੁੰਦੀ ਹੈ। </a:t>
            </a:r>
            <a:endParaRPr lang="en-US" sz="1800" dirty="0">
              <a:effectLst/>
              <a:latin typeface="Arial Unicode MS" panose="020B0604020202020204" pitchFamily="34" charset="-128"/>
              <a:ea typeface="Calibri" panose="020F0502020204030204" pitchFamily="34" charset="0"/>
              <a:cs typeface="Raavi" panose="020B0502040204020203" pitchFamily="34" charset="0"/>
            </a:endParaRPr>
          </a:p>
          <a:p>
            <a:pPr marL="0" lvl="0" indent="0" algn="l" rtl="0">
              <a:lnSpc>
                <a:spcPct val="115000"/>
              </a:lnSpc>
              <a:spcBef>
                <a:spcPts val="1200"/>
              </a:spcBef>
              <a:spcAft>
                <a:spcPts val="0"/>
              </a:spcAft>
              <a:buClr>
                <a:schemeClr val="dk1"/>
              </a:buClr>
              <a:buSzPts val="1100"/>
              <a:buFont typeface="Arial"/>
              <a:buNone/>
            </a:pPr>
            <a:r>
              <a:rPr lang="pa-IN" sz="1800" dirty="0">
                <a:effectLst/>
                <a:latin typeface="Calibri" panose="020F0502020204030204" pitchFamily="34" charset="0"/>
                <a:ea typeface="Calibri" panose="020F0502020204030204" pitchFamily="34" charset="0"/>
                <a:cs typeface="Arial Unicode MS" panose="020B0604020202020204" pitchFamily="34" charset="-128"/>
              </a:rPr>
              <a:t>ਜਿਹੜੇ ਵਿਦਿਆਰਥੀਆਂ ਆਪਣੀ ਸ਼ਨਾਖਤ ਲੜਕੇ/ਮਰਦ ਵਜੋਂ ਕਰਦੇ ਹਨ, ਉਨ੍ਹਾ ਕੋਲ ਆਈ.ਈ.ਪੀ. ਹੋਣ ਦੀ ਗੁੰਜਾਇਸ਼ ਐਚ.ਡੀ.ਐੱਸ.ਬੀ. ਦੀ ਸਮੁੱਚੀ</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ਗਿਣਤੀ ਵਿੱਚ ਦੀ ਉਨ੍ਹਾਂ ਦੀ ਆਬਾਦੀ ਮੁਤਾਬਕ ਜੋ ਪੇਸ਼ੀਨਗੋਈ ਹੋਣੀ ਚਾਹੀਦੀ ਹੈ</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ਉਸ ਦੇ ਮੁਕਾਬਲੇ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1.2 ਗੁਣਾ ਵਧੇਰੇ ਹੈ। </a:t>
            </a:r>
            <a:endParaRPr lang="en-CA" sz="1800" dirty="0">
              <a:effectLst/>
              <a:latin typeface="Calibri" panose="020F0502020204030204" pitchFamily="34" charset="0"/>
              <a:ea typeface="Calibri" panose="020F0502020204030204" pitchFamily="34" charset="0"/>
              <a:cs typeface="Raavi" panose="020B0502040204020203" pitchFamily="34" charset="0"/>
            </a:endParaRPr>
          </a:p>
          <a:p>
            <a:pPr marL="0" lvl="0" indent="0" algn="l" rtl="0">
              <a:lnSpc>
                <a:spcPct val="115000"/>
              </a:lnSpc>
              <a:spcBef>
                <a:spcPts val="1200"/>
              </a:spcBef>
              <a:spcAft>
                <a:spcPts val="0"/>
              </a:spcAft>
              <a:buClr>
                <a:schemeClr val="dk1"/>
              </a:buClr>
              <a:buSzPts val="1100"/>
              <a:buFont typeface="Arial"/>
              <a:buNone/>
            </a:pPr>
            <a:endParaRPr sz="1300" dirty="0">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3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dirty="0">
              <a:latin typeface="Open Sans"/>
              <a:ea typeface="Open Sans"/>
              <a:cs typeface="Open Sans"/>
              <a:sym typeface="Open Sans"/>
            </a:endParaRPr>
          </a:p>
          <a:p>
            <a:pPr marL="0" lvl="0" indent="0" algn="l" rtl="0">
              <a:spcBef>
                <a:spcPts val="0"/>
              </a:spcBef>
              <a:spcAft>
                <a:spcPts val="0"/>
              </a:spcAft>
              <a:buNone/>
            </a:pPr>
            <a:endParaRPr sz="1300" dirty="0">
              <a:latin typeface="Open Sans"/>
              <a:ea typeface="Open Sans"/>
              <a:cs typeface="Open Sans"/>
              <a:sym typeface="Open Sans"/>
            </a:endParaRPr>
          </a:p>
        </p:txBody>
      </p:sp>
      <p:sp>
        <p:nvSpPr>
          <p:cNvPr id="130" name="Google Shape;130;g12f13818fa0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f13818fa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f13818fa0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pa-IN" sz="1800" dirty="0">
                <a:effectLst/>
                <a:latin typeface="Calibri" panose="020F0502020204030204" pitchFamily="34" charset="0"/>
                <a:ea typeface="Calibri" panose="020F0502020204030204" pitchFamily="34" charset="0"/>
                <a:cs typeface="Arial Unicode MS" panose="020B0604020202020204" pitchFamily="34" charset="-128"/>
              </a:rPr>
              <a:t>ਐੱਲ.ਜੀ.ਬੀ.ਟੂ.ਕਿਊ.2ਐੱਸ+ ਵਿਦਿਆਰਥੀਆਂ ਕੋਲ ਆਈ.ਈ.ਪੀ. ਹੋਣ ਦੀ ਗੁੰਜਾਇਸ਼ ਐਚ.ਡੀ.ਐੱਸ.ਬੀ. ਦੀ ਸਮੁੱਚੀ</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ਗਿਣਤੀ ਵਿੱਚ ਦੀ ਉਨ੍ਹਾਂ ਦੀ ਆਬਾਦੀ ਮੁਤਾਬਕ ਜੋ ਪੇਸ਼ੀਨਗੋਈ ਹੋਣੀ ਚਾਹੀਦੀ ਹੈ</a:t>
            </a:r>
            <a:r>
              <a:rPr lang="en-CA" sz="1800" dirty="0">
                <a:effectLst/>
                <a:latin typeface="Arial Unicode MS" panose="020B0604020202020204" pitchFamily="34" charset="-128"/>
                <a:ea typeface="Calibri" panose="020F0502020204030204" pitchFamily="34" charset="0"/>
                <a:cs typeface="Raavi" panose="020B0502040204020203" pitchFamily="34" charset="0"/>
              </a:rPr>
              <a:t>, </a:t>
            </a:r>
            <a:r>
              <a:rPr lang="pa-IN" sz="1800" dirty="0">
                <a:effectLst/>
                <a:latin typeface="Arial Unicode MS" panose="020B0604020202020204" pitchFamily="34" charset="-128"/>
                <a:ea typeface="Calibri" panose="020F0502020204030204" pitchFamily="34" charset="0"/>
                <a:cs typeface="Raavi" panose="020B0502040204020203" pitchFamily="34" charset="0"/>
              </a:rPr>
              <a:t>ਉਸ ਦੇ ਮੁਕਾਬਲੇ </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1.</a:t>
            </a:r>
            <a:r>
              <a:rPr lang="en-CA" sz="1800" b="1" dirty="0">
                <a:effectLst/>
                <a:latin typeface="Arial Unicode MS" panose="020B0604020202020204" pitchFamily="34" charset="-128"/>
                <a:ea typeface="Calibri" panose="020F0502020204030204" pitchFamily="34" charset="0"/>
                <a:cs typeface="Raavi" panose="020B0502040204020203" pitchFamily="34" charset="0"/>
              </a:rPr>
              <a:t>3</a:t>
            </a:r>
            <a:r>
              <a:rPr lang="pa-IN" sz="1800" b="1" dirty="0">
                <a:effectLst/>
                <a:latin typeface="Arial Unicode MS" panose="020B0604020202020204" pitchFamily="34" charset="-128"/>
                <a:ea typeface="Calibri" panose="020F0502020204030204" pitchFamily="34" charset="0"/>
                <a:cs typeface="Raavi" panose="020B0502040204020203" pitchFamily="34" charset="0"/>
              </a:rPr>
              <a:t> ਗੁਣਾ ਵਧੇਰੇ ਹੈ।</a:t>
            </a:r>
            <a:endParaRPr dirty="0">
              <a:latin typeface="Open Sans"/>
              <a:ea typeface="Open Sans"/>
              <a:cs typeface="Open Sans"/>
              <a:sym typeface="Open Sans"/>
            </a:endParaRPr>
          </a:p>
          <a:p>
            <a:pPr marL="0" lvl="0" indent="0" algn="l" rtl="0">
              <a:spcBef>
                <a:spcPts val="0"/>
              </a:spcBef>
              <a:spcAft>
                <a:spcPts val="0"/>
              </a:spcAft>
              <a:buNone/>
            </a:pPr>
            <a:endParaRPr sz="1300" dirty="0">
              <a:latin typeface="Open Sans"/>
              <a:ea typeface="Open Sans"/>
              <a:cs typeface="Open Sans"/>
              <a:sym typeface="Open Sans"/>
            </a:endParaRPr>
          </a:p>
        </p:txBody>
      </p:sp>
      <p:sp>
        <p:nvSpPr>
          <p:cNvPr id="137" name="Google Shape;137;g12f13818fa0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f13818fa0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f13818fa0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pa-IN" sz="1200" dirty="0">
                <a:effectLst/>
                <a:latin typeface="Calibri" panose="020F0502020204030204" pitchFamily="34" charset="0"/>
                <a:ea typeface="Calibri" panose="020F0502020204030204" pitchFamily="34" charset="0"/>
                <a:cs typeface="Arial Unicode MS" panose="020B0604020202020204" pitchFamily="34" charset="-128"/>
              </a:rPr>
              <a:t>ਆਈ.ਈ.ਪੀ. ਵਾਲੇ ਵਿਦਿਆਰਥੀਆਂ ਵਿੱਚ ਕਾਲੇ, ਮੂਲ ਨਿਵਾਸੀ ਅਤੇ ਗੋਰੇ ਵਿਦਿਆਰਥੀਆਂ ਦੀ </a:t>
            </a:r>
            <a:r>
              <a:rPr lang="pa-IN" sz="1200" b="1" dirty="0">
                <a:effectLst/>
                <a:latin typeface="Calibri" panose="020F0502020204030204" pitchFamily="34" charset="0"/>
                <a:ea typeface="Calibri" panose="020F0502020204030204" pitchFamily="34" charset="0"/>
                <a:cs typeface="Arial Unicode MS" panose="020B0604020202020204" pitchFamily="34" charset="-128"/>
              </a:rPr>
              <a:t>ਨੁਮਾਇੰਦਗੀ ਅਨੁਪਾਤ ਤੋਂ ਵਧੇਰੇ</a:t>
            </a:r>
            <a:r>
              <a:rPr lang="pa-IN" sz="1200" dirty="0">
                <a:effectLst/>
                <a:latin typeface="Calibri" panose="020F0502020204030204" pitchFamily="34" charset="0"/>
                <a:ea typeface="Calibri" panose="020F0502020204030204" pitchFamily="34" charset="0"/>
                <a:cs typeface="Arial Unicode MS" panose="020B0604020202020204" pitchFamily="34" charset="-128"/>
              </a:rPr>
              <a:t> ਹੈ। ਖਾਸ ਕਰ ਕੇ ਮੂਲ ਨਿਵਾਸੀ ਵਿਦਿਆਰਥੀਆਂ ਕੋਲ ਆਈ.ਈ.ਪੀ. ਹੋਣ ਦੀ </a:t>
            </a:r>
            <a:r>
              <a:rPr lang="pa-IN" sz="1200" b="1" dirty="0">
                <a:effectLst/>
                <a:latin typeface="Calibri" panose="020F0502020204030204" pitchFamily="34" charset="0"/>
                <a:ea typeface="Calibri" panose="020F0502020204030204" pitchFamily="34" charset="0"/>
                <a:cs typeface="Arial Unicode MS" panose="020B0604020202020204" pitchFamily="34" charset="-128"/>
              </a:rPr>
              <a:t>ਗੁੰਜਾਇਸ਼</a:t>
            </a:r>
            <a:r>
              <a:rPr lang="pa-IN" sz="1200" dirty="0">
                <a:effectLst/>
                <a:latin typeface="Calibri" panose="020F0502020204030204" pitchFamily="34" charset="0"/>
                <a:ea typeface="Calibri" panose="020F0502020204030204" pitchFamily="34" charset="0"/>
                <a:cs typeface="Arial Unicode MS" panose="020B0604020202020204" pitchFamily="34" charset="-128"/>
              </a:rPr>
              <a:t> ਐਚ.ਡੀ.ਐੱਸ.ਬੀ. ਦੀ ਸਮੁੱਚੀ</a:t>
            </a:r>
            <a:r>
              <a:rPr lang="en-CA" sz="1200" dirty="0">
                <a:effectLst/>
                <a:latin typeface="Arial Unicode MS" panose="020B0604020202020204" pitchFamily="34" charset="-128"/>
                <a:ea typeface="Calibri" panose="020F0502020204030204" pitchFamily="34" charset="0"/>
                <a:cs typeface="Raavi" panose="020B0502040204020203" pitchFamily="34" charset="0"/>
              </a:rPr>
              <a:t> </a:t>
            </a:r>
            <a:r>
              <a:rPr lang="pa-IN" sz="1200" dirty="0">
                <a:effectLst/>
                <a:latin typeface="Arial Unicode MS" panose="020B0604020202020204" pitchFamily="34" charset="-128"/>
                <a:ea typeface="Calibri" panose="020F0502020204030204" pitchFamily="34" charset="0"/>
                <a:cs typeface="Raavi" panose="020B0502040204020203" pitchFamily="34" charset="0"/>
              </a:rPr>
              <a:t>ਗਿਣਤੀ ਵਿੱਚ ਦੀ ਉਨ੍ਹਾਂ ਦੀ ਆਬਾਦੀ ਮੁਤਾਬਕ ਜੋ ਪੇਸ਼ੀਨਗੋਈ ਹੋਣੀ ਚਾਹੀਦੀ ਹੈ</a:t>
            </a:r>
            <a:r>
              <a:rPr lang="en-CA" sz="1200" dirty="0">
                <a:effectLst/>
                <a:latin typeface="Arial Unicode MS" panose="020B0604020202020204" pitchFamily="34" charset="-128"/>
                <a:ea typeface="Calibri" panose="020F0502020204030204" pitchFamily="34" charset="0"/>
                <a:cs typeface="Raavi" panose="020B0502040204020203" pitchFamily="34" charset="0"/>
              </a:rPr>
              <a:t>, </a:t>
            </a:r>
            <a:r>
              <a:rPr lang="pa-IN" sz="1200" dirty="0">
                <a:effectLst/>
                <a:latin typeface="Arial Unicode MS" panose="020B0604020202020204" pitchFamily="34" charset="-128"/>
                <a:ea typeface="Calibri" panose="020F0502020204030204" pitchFamily="34" charset="0"/>
                <a:cs typeface="Raavi" panose="020B0502040204020203" pitchFamily="34" charset="0"/>
              </a:rPr>
              <a:t>ਉਸ ਦੇ ਮੁਕਾਬਲੇ </a:t>
            </a:r>
            <a:r>
              <a:rPr lang="pa-IN" sz="1200" b="1" dirty="0">
                <a:effectLst/>
                <a:latin typeface="Arial Unicode MS" panose="020B0604020202020204" pitchFamily="34" charset="-128"/>
                <a:ea typeface="Calibri" panose="020F0502020204030204" pitchFamily="34" charset="0"/>
                <a:cs typeface="Raavi" panose="020B0502040204020203" pitchFamily="34" charset="0"/>
              </a:rPr>
              <a:t>1.6 ਗੁਣਾ ਵਧੇਰੇ ਹੈ।</a:t>
            </a:r>
            <a:endParaRPr lang="en-CA" sz="1200" dirty="0">
              <a:effectLst/>
              <a:latin typeface="Calibri" panose="020F0502020204030204" pitchFamily="34" charset="0"/>
              <a:ea typeface="Calibri" panose="020F0502020204030204" pitchFamily="34" charset="0"/>
              <a:cs typeface="Raavi" panose="020B0502040204020203" pitchFamily="34" charset="0"/>
            </a:endParaRPr>
          </a:p>
          <a:p>
            <a:pPr marL="0" lvl="0" indent="0" algn="l" rtl="0">
              <a:spcBef>
                <a:spcPts val="0"/>
              </a:spcBef>
              <a:spcAft>
                <a:spcPts val="0"/>
              </a:spcAft>
              <a:buNone/>
            </a:pPr>
            <a:endParaRPr dirty="0"/>
          </a:p>
        </p:txBody>
      </p:sp>
      <p:sp>
        <p:nvSpPr>
          <p:cNvPr id="144" name="Google Shape;144;g12f13818fa0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8" name="Google Shape;18;p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 name="Google Shape;19;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0" name="Google Shape;20;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76" name="Google Shape;76;p1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7" name="Google Shape;77;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8" name="Google Shape;78;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82" name="Google Shape;82;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3" name="Google Shape;83;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4" name="Google Shape;84;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 name="Google Shape;24;p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5" name="Google Shape;25;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6" name="Google Shape;26;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31" name="Google Shape;31;p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 name="Google Shape;32;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3" name="Google Shape;33;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8" name="Google Shape;38;p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4" name="Google Shape;44;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5" name="Google Shape;45;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6" name="Google Shape;46;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7" name="Google Shape;47;p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8" name="Google Shape;4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9" name="Google Shape;4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3" name="Google Shape;53;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7" name="Google Shape;57;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8" name="Google Shape;58;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62" name="Google Shape;62;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63" name="Google Shape;63;p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4" name="Google Shape;64;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5" name="Google Shape;65;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69" name="Google Shape;69;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70" name="Google Shape;70;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1" name="Google Shape;71;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2" name="Google Shape;72;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l="258" r="258"/>
          <a:stretch/>
        </p:blipFill>
        <p:spPr>
          <a:xfrm>
            <a:off x="0" y="0"/>
            <a:ext cx="9143972" cy="5143501"/>
          </a:xfrm>
          <a:prstGeom prst="rect">
            <a:avLst/>
          </a:prstGeom>
          <a:noFill/>
          <a:ln>
            <a:noFill/>
          </a:ln>
        </p:spPr>
      </p:pic>
      <p:sp>
        <p:nvSpPr>
          <p:cNvPr id="90" name="Google Shape;90;p13"/>
          <p:cNvSpPr txBox="1"/>
          <p:nvPr/>
        </p:nvSpPr>
        <p:spPr>
          <a:xfrm>
            <a:off x="3846450" y="1055300"/>
            <a:ext cx="5115300" cy="1805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pa-IN" sz="32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ਵਿਦਿਆਰਥੀਆਂ ਦੀ ਰਾਇ-ਸ਼ੁਮਾਰੀ</a:t>
            </a:r>
            <a:endParaRPr sz="32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r" rtl="0">
              <a:spcBef>
                <a:spcPts val="0"/>
              </a:spcBef>
              <a:spcAft>
                <a:spcPts val="0"/>
              </a:spcAft>
              <a:buClr>
                <a:schemeClr val="dk1"/>
              </a:buClr>
              <a:buFont typeface="Arial"/>
              <a:buNone/>
            </a:pPr>
            <a:r>
              <a:rPr lang="pa-IN" sz="20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ਵਿਦਿਆਰਥੀਆਂ ਦੀ ਸ਼ਨਾਖਤ ਅਤੇ ਤਜਰਬਿਆਂ </a:t>
            </a:r>
          </a:p>
          <a:p>
            <a:pPr marL="0" lvl="0" indent="0" algn="r" rtl="0">
              <a:spcBef>
                <a:spcPts val="0"/>
              </a:spcBef>
              <a:spcAft>
                <a:spcPts val="0"/>
              </a:spcAft>
              <a:buClr>
                <a:schemeClr val="dk1"/>
              </a:buClr>
              <a:buFont typeface="Arial"/>
              <a:buNone/>
            </a:pPr>
            <a:r>
              <a:rPr lang="pa-IN" sz="20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ਆਧਾਰ ’ਤੇ ਅਲੱਗ ਕੀਤਾ ਗਿਆ </a:t>
            </a:r>
          </a:p>
          <a:p>
            <a:pPr marL="0" lvl="0" indent="0" algn="r" rtl="0">
              <a:spcBef>
                <a:spcPts val="0"/>
              </a:spcBef>
              <a:spcAft>
                <a:spcPts val="0"/>
              </a:spcAft>
              <a:buClr>
                <a:schemeClr val="dk1"/>
              </a:buClr>
              <a:buFont typeface="Arial"/>
              <a:buNone/>
            </a:pPr>
            <a:r>
              <a:rPr lang="pa-IN" sz="20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ਵਿਸ਼ੇਸ਼ ਵਿੱਦਿਅਕ ਅੰਕੜਾ-ਆਧਾਰ</a:t>
            </a:r>
            <a:endParaRPr sz="20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marR="0" lvl="0" indent="0" algn="r" rtl="0">
              <a:spcBef>
                <a:spcPts val="0"/>
              </a:spcBef>
              <a:spcAft>
                <a:spcPts val="0"/>
              </a:spcAft>
              <a:buNone/>
            </a:pPr>
            <a:endParaRPr sz="3800" b="1" dirty="0">
              <a:solidFill>
                <a:schemeClr val="lt1"/>
              </a:solidFill>
              <a:latin typeface="Open Sans"/>
              <a:ea typeface="Open Sans"/>
              <a:cs typeface="Open Sans"/>
              <a:sym typeface="Open Sans"/>
            </a:endParaRPr>
          </a:p>
        </p:txBody>
      </p:sp>
      <p:sp>
        <p:nvSpPr>
          <p:cNvPr id="91" name="Google Shape;91;p13"/>
          <p:cNvSpPr txBox="1"/>
          <p:nvPr/>
        </p:nvSpPr>
        <p:spPr>
          <a:xfrm>
            <a:off x="345800" y="3724050"/>
            <a:ext cx="44829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a-IN"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rPr>
              <a:t>ਰੋਜ਼ਾਨਾ ਬਾਇਸੈਗਲਿਆ, ਪੀ ਐੱਚ ਡੀ</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l" rtl="0">
              <a:spcBef>
                <a:spcPts val="0"/>
              </a:spcBef>
              <a:spcAft>
                <a:spcPts val="0"/>
              </a:spcAft>
              <a:buNone/>
            </a:pPr>
            <a:r>
              <a:rPr lang="pa-IN"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rPr>
              <a:t>ਮਰੀਆ ਗਲੀਸਿਕ, ਪੀ ਐੱਚ ਡੀ</a:t>
            </a:r>
          </a:p>
          <a:p>
            <a:pPr marL="0" lvl="0" indent="0" algn="l" rtl="0">
              <a:spcBef>
                <a:spcPts val="0"/>
              </a:spcBef>
              <a:spcAft>
                <a:spcPts val="0"/>
              </a:spcAft>
              <a:buNone/>
            </a:pPr>
            <a:r>
              <a:rPr lang="pa-IN"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rPr>
              <a:t>ਖੋਜ ਅਤੇ ਜਵਾਬਦੇਹੀ ਵਿਭਾਗ </a:t>
            </a:r>
            <a:endParaRPr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spcBef>
                <a:spcPts val="1000"/>
              </a:spcBef>
              <a:spcAft>
                <a:spcPts val="0"/>
              </a:spcAft>
              <a:buNone/>
            </a:pPr>
            <a:endParaRPr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spcBef>
                <a:spcPts val="1000"/>
              </a:spcBef>
              <a:spcAft>
                <a:spcPts val="0"/>
              </a:spcAft>
              <a:buNone/>
            </a:pPr>
            <a:r>
              <a:rPr lang="pa-IN"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ਆਈ.ਈ.ਪੀ.</a:t>
            </a:r>
            <a:r>
              <a:rPr 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ਵਾਲੇ ਵਿਦਿਆਰਥੀ ਆਪਣੇ ਸਕੂਲ ਦੇ ਮਾਹੌਲ, ਅਪਣੱਤ ਦੇ ਅਹਿਸਾਸ ਅਤੇ ਉਸਾਰੂ ਨੁਮਾਇੰਦਗੀ ਨੂੰ ਕੀ ਦਰਜਾਬੰਦੀ ਦਿੰਦੇ ਹਨ?</a:t>
            </a:r>
            <a:endParaRPr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sz="2800" dirty="0">
                <a:latin typeface="Arial Unicode MS" panose="020B0604020202020204" pitchFamily="34" charset="-128"/>
                <a:ea typeface="Arial Unicode MS" panose="020B0604020202020204" pitchFamily="34" charset="-128"/>
                <a:cs typeface="Arial Unicode MS" panose="020B0604020202020204" pitchFamily="34" charset="-128"/>
              </a:rPr>
              <a:t>ਸਕੂਲ ਦੇ ਮਾਹੌਲ ਅਤੇ ਅਪਣੱਤ ਦੇ ਅਹਿਸਾਸ ਅਨੁਸਾਰ ਆਈ.ਈ.ਪੀ.</a:t>
            </a:r>
            <a:endParaRPr sz="2800" dirty="0"/>
          </a:p>
        </p:txBody>
      </p:sp>
      <p:pic>
        <p:nvPicPr>
          <p:cNvPr id="161" name="Google Shape;161;p23"/>
          <p:cNvPicPr preferRelativeResize="0"/>
          <p:nvPr/>
        </p:nvPicPr>
        <p:blipFill>
          <a:blip r:embed="rId3">
            <a:alphaModFix/>
          </a:blip>
          <a:stretch>
            <a:fillRect/>
          </a:stretch>
        </p:blipFill>
        <p:spPr>
          <a:xfrm>
            <a:off x="2147257" y="1239303"/>
            <a:ext cx="4849482" cy="515400"/>
          </a:xfrm>
          <a:prstGeom prst="rect">
            <a:avLst/>
          </a:prstGeom>
          <a:noFill/>
          <a:ln>
            <a:noFill/>
          </a:ln>
        </p:spPr>
      </p:pic>
      <p:pic>
        <p:nvPicPr>
          <p:cNvPr id="162" name="Google Shape;162;p23"/>
          <p:cNvPicPr preferRelativeResize="0"/>
          <p:nvPr/>
        </p:nvPicPr>
        <p:blipFill>
          <a:blip r:embed="rId4">
            <a:alphaModFix/>
          </a:blip>
          <a:stretch>
            <a:fillRect/>
          </a:stretch>
        </p:blipFill>
        <p:spPr>
          <a:xfrm>
            <a:off x="152400" y="1907103"/>
            <a:ext cx="8839200" cy="2760571"/>
          </a:xfrm>
          <a:prstGeom prst="rect">
            <a:avLst/>
          </a:prstGeom>
          <a:noFill/>
          <a:ln>
            <a:noFill/>
          </a:ln>
        </p:spPr>
      </p:pic>
      <p:sp>
        <p:nvSpPr>
          <p:cNvPr id="5" name="TextBox 4">
            <a:extLst>
              <a:ext uri="{FF2B5EF4-FFF2-40B4-BE49-F238E27FC236}">
                <a16:creationId xmlns:a16="http://schemas.microsoft.com/office/drawing/2014/main" id="{194705CC-0A33-7ABC-03D3-959203C2BB55}"/>
              </a:ext>
            </a:extLst>
          </p:cNvPr>
          <p:cNvSpPr txBox="1"/>
          <p:nvPr/>
        </p:nvSpPr>
        <p:spPr>
          <a:xfrm>
            <a:off x="2701925" y="1377081"/>
            <a:ext cx="1187302" cy="138499"/>
          </a:xfrm>
          <a:prstGeom prst="rect">
            <a:avLst/>
          </a:prstGeom>
          <a:solidFill>
            <a:schemeClr val="bg1"/>
          </a:solidFill>
        </p:spPr>
        <p:txBody>
          <a:bodyPr wrap="square" lIns="0" tIns="0" rIns="0" bIns="0" rtlCol="0">
            <a:spAutoFit/>
          </a:bodyPr>
          <a:lstStyle/>
          <a:p>
            <a:r>
              <a:rPr lang="pa-IN" sz="900" b="1" dirty="0"/>
              <a:t>ਅਨੁਪਾਤ ਤੋਂ ਵੱਧ ਨੁਮਾਇੰਦਗੀ </a:t>
            </a:r>
            <a:endParaRPr lang="en-CA" sz="900" b="1" dirty="0"/>
          </a:p>
        </p:txBody>
      </p:sp>
      <p:sp>
        <p:nvSpPr>
          <p:cNvPr id="6" name="TextBox 5">
            <a:extLst>
              <a:ext uri="{FF2B5EF4-FFF2-40B4-BE49-F238E27FC236}">
                <a16:creationId xmlns:a16="http://schemas.microsoft.com/office/drawing/2014/main" id="{6AD53E2C-52F1-A34D-2635-1740ACBED43D}"/>
              </a:ext>
            </a:extLst>
          </p:cNvPr>
          <p:cNvSpPr txBox="1"/>
          <p:nvPr/>
        </p:nvSpPr>
        <p:spPr>
          <a:xfrm>
            <a:off x="4789967" y="1377082"/>
            <a:ext cx="1306032" cy="138499"/>
          </a:xfrm>
          <a:prstGeom prst="rect">
            <a:avLst/>
          </a:prstGeom>
          <a:solidFill>
            <a:schemeClr val="bg1"/>
          </a:solidFill>
        </p:spPr>
        <p:txBody>
          <a:bodyPr wrap="square" lIns="0" tIns="0" rIns="0" bIns="0" rtlCol="0">
            <a:spAutoFit/>
          </a:bodyPr>
          <a:lstStyle/>
          <a:p>
            <a:r>
              <a:rPr lang="pa-IN" sz="900" b="1" dirty="0"/>
              <a:t>ਅਨੁਪਾਤ ਤੋਂ ਘੱਟ ਨੁਮਾਇੰਦਗੀ </a:t>
            </a:r>
            <a:endParaRPr lang="en-CA" sz="900" b="1" dirty="0"/>
          </a:p>
        </p:txBody>
      </p:sp>
      <p:sp>
        <p:nvSpPr>
          <p:cNvPr id="7" name="TextBox 6">
            <a:extLst>
              <a:ext uri="{FF2B5EF4-FFF2-40B4-BE49-F238E27FC236}">
                <a16:creationId xmlns:a16="http://schemas.microsoft.com/office/drawing/2014/main" id="{BBC7690D-88FD-B517-23E1-0122BF0EC568}"/>
              </a:ext>
            </a:extLst>
          </p:cNvPr>
          <p:cNvSpPr txBox="1"/>
          <p:nvPr/>
        </p:nvSpPr>
        <p:spPr>
          <a:xfrm>
            <a:off x="890109" y="4406064"/>
            <a:ext cx="1109190"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
        <p:nvSpPr>
          <p:cNvPr id="8" name="TextBox 7">
            <a:extLst>
              <a:ext uri="{FF2B5EF4-FFF2-40B4-BE49-F238E27FC236}">
                <a16:creationId xmlns:a16="http://schemas.microsoft.com/office/drawing/2014/main" id="{1B6B48C3-3FF8-6C9E-8925-838202A74D9F}"/>
              </a:ext>
            </a:extLst>
          </p:cNvPr>
          <p:cNvSpPr txBox="1"/>
          <p:nvPr/>
        </p:nvSpPr>
        <p:spPr>
          <a:xfrm>
            <a:off x="7118463" y="4403161"/>
            <a:ext cx="1646834"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9" name="TextBox 8">
            <a:extLst>
              <a:ext uri="{FF2B5EF4-FFF2-40B4-BE49-F238E27FC236}">
                <a16:creationId xmlns:a16="http://schemas.microsoft.com/office/drawing/2014/main" id="{1A8AD247-36D6-CA14-00A5-4FD678685374}"/>
              </a:ext>
            </a:extLst>
          </p:cNvPr>
          <p:cNvSpPr txBox="1"/>
          <p:nvPr/>
        </p:nvSpPr>
        <p:spPr>
          <a:xfrm>
            <a:off x="2147257" y="4403161"/>
            <a:ext cx="1646834"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10" name="TextBox 9">
            <a:extLst>
              <a:ext uri="{FF2B5EF4-FFF2-40B4-BE49-F238E27FC236}">
                <a16:creationId xmlns:a16="http://schemas.microsoft.com/office/drawing/2014/main" id="{8346A12F-58ED-6342-4961-4C247C307337}"/>
              </a:ext>
            </a:extLst>
          </p:cNvPr>
          <p:cNvSpPr txBox="1"/>
          <p:nvPr/>
        </p:nvSpPr>
        <p:spPr>
          <a:xfrm>
            <a:off x="5593939" y="4403161"/>
            <a:ext cx="1109190"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
        <p:nvSpPr>
          <p:cNvPr id="11" name="TextBox 10">
            <a:extLst>
              <a:ext uri="{FF2B5EF4-FFF2-40B4-BE49-F238E27FC236}">
                <a16:creationId xmlns:a16="http://schemas.microsoft.com/office/drawing/2014/main" id="{6F35F60F-D422-9016-F7E9-6DDAD5FBA966}"/>
              </a:ext>
            </a:extLst>
          </p:cNvPr>
          <p:cNvSpPr txBox="1"/>
          <p:nvPr/>
        </p:nvSpPr>
        <p:spPr>
          <a:xfrm>
            <a:off x="946037" y="2035818"/>
            <a:ext cx="2402440" cy="261610"/>
          </a:xfrm>
          <a:prstGeom prst="rect">
            <a:avLst/>
          </a:prstGeom>
          <a:solidFill>
            <a:schemeClr val="bg1"/>
          </a:solidFill>
        </p:spPr>
        <p:txBody>
          <a:bodyPr wrap="square" rtlCol="0">
            <a:spAutoFit/>
          </a:bodyPr>
          <a:lstStyle/>
          <a:p>
            <a:r>
              <a:rPr lang="pa-IN" sz="1100" b="1" dirty="0">
                <a:latin typeface="Arial Unicode MS" panose="020B0604020202020204" pitchFamily="34" charset="-128"/>
                <a:ea typeface="Arial Unicode MS" panose="020B0604020202020204" pitchFamily="34" charset="-128"/>
                <a:cs typeface="Arial Unicode MS" panose="020B0604020202020204" pitchFamily="34" charset="-128"/>
              </a:rPr>
              <a:t>ਸਕੂਲ ਦੇ ਉਸਾਰੂ ਮਾਹੌਲ ਬਾਰੇ ਨੀਵਾਂ ਅਹਿਸਾਸ </a:t>
            </a:r>
            <a:endParaRPr lang="en-CA" sz="1100" b="1" dirty="0"/>
          </a:p>
        </p:txBody>
      </p:sp>
      <p:sp>
        <p:nvSpPr>
          <p:cNvPr id="12" name="TextBox 11">
            <a:extLst>
              <a:ext uri="{FF2B5EF4-FFF2-40B4-BE49-F238E27FC236}">
                <a16:creationId xmlns:a16="http://schemas.microsoft.com/office/drawing/2014/main" id="{10CA2969-58D7-A4C1-7644-AD1586C8FBDA}"/>
              </a:ext>
            </a:extLst>
          </p:cNvPr>
          <p:cNvSpPr txBox="1"/>
          <p:nvPr/>
        </p:nvSpPr>
        <p:spPr>
          <a:xfrm>
            <a:off x="5027688" y="2035818"/>
            <a:ext cx="2762434" cy="261610"/>
          </a:xfrm>
          <a:prstGeom prst="rect">
            <a:avLst/>
          </a:prstGeom>
          <a:solidFill>
            <a:schemeClr val="bg1"/>
          </a:solidFill>
        </p:spPr>
        <p:txBody>
          <a:bodyPr wrap="square" rtlCol="0">
            <a:spAutoFit/>
          </a:bodyPr>
          <a:lstStyle/>
          <a:p>
            <a:pPr algn="ctr"/>
            <a:r>
              <a:rPr lang="pa-IN" sz="1100" b="1" dirty="0">
                <a:latin typeface="Arial Unicode MS" panose="020B0604020202020204" pitchFamily="34" charset="-128"/>
                <a:ea typeface="Arial Unicode MS" panose="020B0604020202020204" pitchFamily="34" charset="-128"/>
                <a:cs typeface="Arial Unicode MS" panose="020B0604020202020204" pitchFamily="34" charset="-128"/>
              </a:rPr>
              <a:t>ਅਪਣੱਤ ਬਾਰੇ ਨੀਵਾਂ ਅਹਿਸਾਸ </a:t>
            </a:r>
            <a:endParaRPr lang="en-CA" sz="11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algn="ct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ਉਸਾਰੂ ਨੁਮਾਇੰਦਗੀ ਮੁਤਾਬਕ ਆਈ.ਈ.ਪੀ. </a:t>
            </a:r>
            <a:endParaRPr dirty="0"/>
          </a:p>
        </p:txBody>
      </p:sp>
      <p:pic>
        <p:nvPicPr>
          <p:cNvPr id="169" name="Google Shape;169;p24"/>
          <p:cNvPicPr preferRelativeResize="0"/>
          <p:nvPr/>
        </p:nvPicPr>
        <p:blipFill>
          <a:blip r:embed="rId3">
            <a:alphaModFix/>
          </a:blip>
          <a:stretch>
            <a:fillRect/>
          </a:stretch>
        </p:blipFill>
        <p:spPr>
          <a:xfrm>
            <a:off x="2147257" y="1239303"/>
            <a:ext cx="4849482" cy="515400"/>
          </a:xfrm>
          <a:prstGeom prst="rect">
            <a:avLst/>
          </a:prstGeom>
          <a:noFill/>
          <a:ln>
            <a:noFill/>
          </a:ln>
        </p:spPr>
      </p:pic>
      <p:pic>
        <p:nvPicPr>
          <p:cNvPr id="170" name="Google Shape;170;p24"/>
          <p:cNvPicPr preferRelativeResize="0"/>
          <p:nvPr/>
        </p:nvPicPr>
        <p:blipFill>
          <a:blip r:embed="rId4">
            <a:alphaModFix/>
          </a:blip>
          <a:stretch>
            <a:fillRect/>
          </a:stretch>
        </p:blipFill>
        <p:spPr>
          <a:xfrm>
            <a:off x="828200" y="1754700"/>
            <a:ext cx="7461600" cy="2885600"/>
          </a:xfrm>
          <a:prstGeom prst="rect">
            <a:avLst/>
          </a:prstGeom>
          <a:noFill/>
          <a:ln>
            <a:noFill/>
          </a:ln>
        </p:spPr>
      </p:pic>
      <p:sp>
        <p:nvSpPr>
          <p:cNvPr id="5" name="TextBox 4">
            <a:extLst>
              <a:ext uri="{FF2B5EF4-FFF2-40B4-BE49-F238E27FC236}">
                <a16:creationId xmlns:a16="http://schemas.microsoft.com/office/drawing/2014/main" id="{144A3D19-C0B3-7770-5F74-73A2FE245B7F}"/>
              </a:ext>
            </a:extLst>
          </p:cNvPr>
          <p:cNvSpPr txBox="1"/>
          <p:nvPr/>
        </p:nvSpPr>
        <p:spPr>
          <a:xfrm>
            <a:off x="3285461" y="4135468"/>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
        <p:nvSpPr>
          <p:cNvPr id="6" name="TextBox 5">
            <a:extLst>
              <a:ext uri="{FF2B5EF4-FFF2-40B4-BE49-F238E27FC236}">
                <a16:creationId xmlns:a16="http://schemas.microsoft.com/office/drawing/2014/main" id="{14A0A457-0058-7FA2-A4EE-DDD663538E8B}"/>
              </a:ext>
            </a:extLst>
          </p:cNvPr>
          <p:cNvSpPr txBox="1"/>
          <p:nvPr/>
        </p:nvSpPr>
        <p:spPr>
          <a:xfrm>
            <a:off x="5493488" y="4135468"/>
            <a:ext cx="1205022"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7" name="TextBox 6">
            <a:extLst>
              <a:ext uri="{FF2B5EF4-FFF2-40B4-BE49-F238E27FC236}">
                <a16:creationId xmlns:a16="http://schemas.microsoft.com/office/drawing/2014/main" id="{4165FEFE-6637-66F2-C044-AE97D23DC74D}"/>
              </a:ext>
            </a:extLst>
          </p:cNvPr>
          <p:cNvSpPr txBox="1"/>
          <p:nvPr/>
        </p:nvSpPr>
        <p:spPr>
          <a:xfrm>
            <a:off x="2701925" y="1377081"/>
            <a:ext cx="1187302" cy="138499"/>
          </a:xfrm>
          <a:prstGeom prst="rect">
            <a:avLst/>
          </a:prstGeom>
          <a:solidFill>
            <a:schemeClr val="bg1"/>
          </a:solidFill>
        </p:spPr>
        <p:txBody>
          <a:bodyPr wrap="square" lIns="0" tIns="0" rIns="0" bIns="0" rtlCol="0">
            <a:spAutoFit/>
          </a:bodyPr>
          <a:lstStyle/>
          <a:p>
            <a:r>
              <a:rPr lang="pa-IN" sz="900" b="1" dirty="0"/>
              <a:t>ਅਨੁਪਾਤ ਤੋਂ ਵੱਧ ਨੁਮਾਇੰਦਗੀ </a:t>
            </a:r>
            <a:endParaRPr lang="en-CA" sz="900" b="1" dirty="0"/>
          </a:p>
        </p:txBody>
      </p:sp>
      <p:sp>
        <p:nvSpPr>
          <p:cNvPr id="8" name="TextBox 7">
            <a:extLst>
              <a:ext uri="{FF2B5EF4-FFF2-40B4-BE49-F238E27FC236}">
                <a16:creationId xmlns:a16="http://schemas.microsoft.com/office/drawing/2014/main" id="{184B8BF7-AE95-C2FC-00CB-D0EFF104F829}"/>
              </a:ext>
            </a:extLst>
          </p:cNvPr>
          <p:cNvSpPr txBox="1"/>
          <p:nvPr/>
        </p:nvSpPr>
        <p:spPr>
          <a:xfrm>
            <a:off x="4789967" y="1377082"/>
            <a:ext cx="1306032" cy="138499"/>
          </a:xfrm>
          <a:prstGeom prst="rect">
            <a:avLst/>
          </a:prstGeom>
          <a:solidFill>
            <a:schemeClr val="bg1"/>
          </a:solidFill>
        </p:spPr>
        <p:txBody>
          <a:bodyPr wrap="square" lIns="0" tIns="0" rIns="0" bIns="0" rtlCol="0">
            <a:spAutoFit/>
          </a:bodyPr>
          <a:lstStyle/>
          <a:p>
            <a:r>
              <a:rPr lang="pa-IN" sz="900" b="1" dirty="0"/>
              <a:t>ਅਨੁਪਾਤ ਤੋਂ ਘੱਟ ਨੁਮਾਇੰਦਗੀ </a:t>
            </a:r>
            <a:endParaRPr lang="en-CA" sz="900" b="1" dirty="0"/>
          </a:p>
        </p:txBody>
      </p:sp>
      <p:sp>
        <p:nvSpPr>
          <p:cNvPr id="11" name="TextBox 10">
            <a:extLst>
              <a:ext uri="{FF2B5EF4-FFF2-40B4-BE49-F238E27FC236}">
                <a16:creationId xmlns:a16="http://schemas.microsoft.com/office/drawing/2014/main" id="{2490E4B7-2CFB-33F8-3743-E9D40501A4E1}"/>
              </a:ext>
            </a:extLst>
          </p:cNvPr>
          <p:cNvSpPr txBox="1"/>
          <p:nvPr/>
        </p:nvSpPr>
        <p:spPr>
          <a:xfrm>
            <a:off x="1020726" y="1897469"/>
            <a:ext cx="6797747" cy="307777"/>
          </a:xfrm>
          <a:prstGeom prst="rect">
            <a:avLst/>
          </a:prstGeom>
          <a:solidFill>
            <a:schemeClr val="bg1"/>
          </a:solidFill>
        </p:spPr>
        <p:txBody>
          <a:bodyPr wrap="square" rtlCol="0">
            <a:spAutoFit/>
          </a:bodyPr>
          <a:lstStyle/>
          <a:p>
            <a:pPr algn="ctr"/>
            <a:r>
              <a:rPr lang="pa-IN" b="1" dirty="0">
                <a:latin typeface="Arial Unicode MS" panose="020B0604020202020204" pitchFamily="34" charset="-128"/>
                <a:ea typeface="Arial Unicode MS" panose="020B0604020202020204" pitchFamily="34" charset="-128"/>
                <a:cs typeface="Arial Unicode MS" panose="020B0604020202020204" pitchFamily="34" charset="-128"/>
              </a:rPr>
              <a:t>ਸਕੂਲ ਦੀਆਂ ਤਸਵੀਰਾਂ, ਸਮੱਗਰੀਆਂ, ਮਜ਼ਮੂਨਾਂ ਅਤੇ ਸਮਾਗਮਾਂ ਵਿੱਚ ਉਸਾਰੂ ਨੁਮਾਇੰਦਗੀ ਬਾਰੇ ਘੱਟ ਦਰਜਾਬੰਦੀ</a:t>
            </a:r>
            <a:endParaRPr lang="en-CA"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dirty="0">
              <a:solidFill>
                <a:srgbClr val="FF0000"/>
              </a:solidFill>
            </a:endParaRPr>
          </a:p>
          <a:p>
            <a:pPr marL="0" lvl="0" indent="0" algn="ctr" rtl="0">
              <a:spcBef>
                <a:spcPts val="1000"/>
              </a:spcBef>
              <a:spcAft>
                <a:spcPts val="0"/>
              </a:spcAft>
              <a:buNone/>
            </a:pPr>
            <a:endParaRPr sz="2800" b="1" dirty="0">
              <a:solidFill>
                <a:srgbClr val="FF0000"/>
              </a:solidFill>
            </a:endParaRPr>
          </a:p>
          <a:p>
            <a:pPr marL="0" lvl="0" indent="0" algn="ctr" rtl="0">
              <a:spcBef>
                <a:spcPts val="1000"/>
              </a:spcBef>
              <a:spcAft>
                <a:spcPts val="0"/>
              </a:spcAft>
              <a:buNone/>
            </a:pPr>
            <a:r>
              <a:rPr lang="pa-IN" sz="2800"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rPr>
              <a:t>ਆਈ.ਈ.ਪੀ.</a:t>
            </a:r>
            <a:r>
              <a:rPr lang="en-US" sz="2800"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2800"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rPr>
              <a:t>ਵਾਲੇ ਵਿਦਿਆਰਥੀਆਂ ਦੀ ਰਾਜ਼ੀ-ਖੁਸ਼ੀ, ਸਕੂਲ ਵਿੱਚ ਸ਼ਮੂਲੀਅਤ ਅਤੇ ਰਿਸ਼ਤਿਆਂ ਵਿੱਚ ਕਾਰਗੁਜ਼ਾਰੀ ਕਿਹੋ ਜਿਹੀ ਹੁੰਦੀ ਹੈ?</a:t>
            </a:r>
            <a:r>
              <a:rPr lang="en-US" sz="2800"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sz="2800"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ਰਾਜ਼ੀ-ਖੁਸ਼ੀ ਅਤੇ ਸ਼ਮੂਲੀਅਤ </a:t>
            </a: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ਮੁਤਾਬਕ ਆਈ.ਈ.ਪੀ. </a:t>
            </a:r>
            <a:endParaRPr dirty="0"/>
          </a:p>
        </p:txBody>
      </p:sp>
      <p:pic>
        <p:nvPicPr>
          <p:cNvPr id="183" name="Google Shape;183;p26"/>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184" name="Google Shape;184;p26"/>
          <p:cNvPicPr preferRelativeResize="0"/>
          <p:nvPr/>
        </p:nvPicPr>
        <p:blipFill>
          <a:blip r:embed="rId4">
            <a:alphaModFix/>
          </a:blip>
          <a:stretch>
            <a:fillRect/>
          </a:stretch>
        </p:blipFill>
        <p:spPr>
          <a:xfrm>
            <a:off x="669200" y="1526100"/>
            <a:ext cx="8096099" cy="2943475"/>
          </a:xfrm>
          <a:prstGeom prst="rect">
            <a:avLst/>
          </a:prstGeom>
          <a:noFill/>
          <a:ln>
            <a:noFill/>
          </a:ln>
        </p:spPr>
      </p:pic>
      <p:sp>
        <p:nvSpPr>
          <p:cNvPr id="5" name="TextBox 4">
            <a:extLst>
              <a:ext uri="{FF2B5EF4-FFF2-40B4-BE49-F238E27FC236}">
                <a16:creationId xmlns:a16="http://schemas.microsoft.com/office/drawing/2014/main" id="{C6BED757-5E37-45AE-4B9D-37712E34328B}"/>
              </a:ext>
            </a:extLst>
          </p:cNvPr>
          <p:cNvSpPr txBox="1"/>
          <p:nvPr/>
        </p:nvSpPr>
        <p:spPr>
          <a:xfrm>
            <a:off x="1545266" y="4117416"/>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
        <p:nvSpPr>
          <p:cNvPr id="6" name="TextBox 5">
            <a:extLst>
              <a:ext uri="{FF2B5EF4-FFF2-40B4-BE49-F238E27FC236}">
                <a16:creationId xmlns:a16="http://schemas.microsoft.com/office/drawing/2014/main" id="{8B955579-6081-E729-D83B-7A529E7A840D}"/>
              </a:ext>
            </a:extLst>
          </p:cNvPr>
          <p:cNvSpPr txBox="1"/>
          <p:nvPr/>
        </p:nvSpPr>
        <p:spPr>
          <a:xfrm>
            <a:off x="6840280" y="4117416"/>
            <a:ext cx="1205022"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7" name="TextBox 6">
            <a:extLst>
              <a:ext uri="{FF2B5EF4-FFF2-40B4-BE49-F238E27FC236}">
                <a16:creationId xmlns:a16="http://schemas.microsoft.com/office/drawing/2014/main" id="{037E4A7F-7D21-7A8F-17DC-1E59AD955C5D}"/>
              </a:ext>
            </a:extLst>
          </p:cNvPr>
          <p:cNvSpPr txBox="1"/>
          <p:nvPr/>
        </p:nvSpPr>
        <p:spPr>
          <a:xfrm>
            <a:off x="2732569" y="1164430"/>
            <a:ext cx="1187302" cy="138499"/>
          </a:xfrm>
          <a:prstGeom prst="rect">
            <a:avLst/>
          </a:prstGeom>
          <a:solidFill>
            <a:schemeClr val="bg1"/>
          </a:solidFill>
        </p:spPr>
        <p:txBody>
          <a:bodyPr wrap="square" lIns="0" tIns="0" rIns="0" bIns="0" rtlCol="0">
            <a:spAutoFit/>
          </a:bodyPr>
          <a:lstStyle/>
          <a:p>
            <a:r>
              <a:rPr lang="pa-IN" sz="900" b="1" dirty="0"/>
              <a:t>ਅਨੁਪਾਤ ਤੋਂ ਵੱਧ ਨੁਮਾਇੰਦਗੀ </a:t>
            </a:r>
            <a:endParaRPr lang="en-CA" sz="900" b="1" dirty="0"/>
          </a:p>
        </p:txBody>
      </p:sp>
      <p:sp>
        <p:nvSpPr>
          <p:cNvPr id="8" name="TextBox 7">
            <a:extLst>
              <a:ext uri="{FF2B5EF4-FFF2-40B4-BE49-F238E27FC236}">
                <a16:creationId xmlns:a16="http://schemas.microsoft.com/office/drawing/2014/main" id="{799C2BDE-BEAC-45C4-8243-AF741DDD5056}"/>
              </a:ext>
            </a:extLst>
          </p:cNvPr>
          <p:cNvSpPr txBox="1"/>
          <p:nvPr/>
        </p:nvSpPr>
        <p:spPr>
          <a:xfrm>
            <a:off x="4775791" y="1164430"/>
            <a:ext cx="1306032" cy="138499"/>
          </a:xfrm>
          <a:prstGeom prst="rect">
            <a:avLst/>
          </a:prstGeom>
          <a:solidFill>
            <a:schemeClr val="bg1"/>
          </a:solidFill>
        </p:spPr>
        <p:txBody>
          <a:bodyPr wrap="square" lIns="0" tIns="0" rIns="0" bIns="0" rtlCol="0">
            <a:spAutoFit/>
          </a:bodyPr>
          <a:lstStyle/>
          <a:p>
            <a:r>
              <a:rPr lang="pa-IN" sz="900" b="1" dirty="0"/>
              <a:t>ਅਨੁਪਾਤ ਤੋਂ ਘੱਟ ਨੁਮਾਇੰਦਗੀ </a:t>
            </a:r>
            <a:endParaRPr lang="en-CA" sz="900" b="1" dirty="0"/>
          </a:p>
        </p:txBody>
      </p:sp>
      <p:sp>
        <p:nvSpPr>
          <p:cNvPr id="13" name="TextBox 12">
            <a:extLst>
              <a:ext uri="{FF2B5EF4-FFF2-40B4-BE49-F238E27FC236}">
                <a16:creationId xmlns:a16="http://schemas.microsoft.com/office/drawing/2014/main" id="{66C6D1E3-A032-3560-1D37-70DBCF50C4C8}"/>
              </a:ext>
            </a:extLst>
          </p:cNvPr>
          <p:cNvSpPr txBox="1"/>
          <p:nvPr/>
        </p:nvSpPr>
        <p:spPr>
          <a:xfrm>
            <a:off x="3154326" y="4117416"/>
            <a:ext cx="1205022"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14" name="TextBox 13">
            <a:extLst>
              <a:ext uri="{FF2B5EF4-FFF2-40B4-BE49-F238E27FC236}">
                <a16:creationId xmlns:a16="http://schemas.microsoft.com/office/drawing/2014/main" id="{95FA7210-E473-9CD8-CD1E-62819565C9B2}"/>
              </a:ext>
            </a:extLst>
          </p:cNvPr>
          <p:cNvSpPr txBox="1"/>
          <p:nvPr/>
        </p:nvSpPr>
        <p:spPr>
          <a:xfrm>
            <a:off x="5315756" y="4117416"/>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
        <p:nvSpPr>
          <p:cNvPr id="15" name="TextBox 14">
            <a:extLst>
              <a:ext uri="{FF2B5EF4-FFF2-40B4-BE49-F238E27FC236}">
                <a16:creationId xmlns:a16="http://schemas.microsoft.com/office/drawing/2014/main" id="{630495E4-E1CE-8FFE-E302-13AEBA7C3E90}"/>
              </a:ext>
            </a:extLst>
          </p:cNvPr>
          <p:cNvSpPr txBox="1"/>
          <p:nvPr/>
        </p:nvSpPr>
        <p:spPr>
          <a:xfrm>
            <a:off x="1998923" y="1749274"/>
            <a:ext cx="1757914"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ਰਾਜ਼ੀ-ਖੁਸ਼ੀ ਬਾਰੇ ਨੀਵਾਂ ਅਹਿਸਾਸ </a:t>
            </a:r>
            <a:endParaRPr lang="en-CA" sz="1100" dirty="0"/>
          </a:p>
        </p:txBody>
      </p:sp>
      <p:sp>
        <p:nvSpPr>
          <p:cNvPr id="16" name="TextBox 15">
            <a:extLst>
              <a:ext uri="{FF2B5EF4-FFF2-40B4-BE49-F238E27FC236}">
                <a16:creationId xmlns:a16="http://schemas.microsoft.com/office/drawing/2014/main" id="{B22E7D6D-82AA-4709-DCE4-C360EAA6AACC}"/>
              </a:ext>
            </a:extLst>
          </p:cNvPr>
          <p:cNvSpPr txBox="1"/>
          <p:nvPr/>
        </p:nvSpPr>
        <p:spPr>
          <a:xfrm>
            <a:off x="5721564" y="1678507"/>
            <a:ext cx="1757914"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ਸ਼ਮੂਲੀਅਤ ਬਾਰੇ ਨੀਵਾਂ ਅਹਿਸਾਸ </a:t>
            </a:r>
            <a:endParaRPr lang="en-CA"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ਰਿਸ਼ਤਿਆਂ ਮੁਤਾਬਕ ਆਈ.ਈ.ਪੀ.</a:t>
            </a:r>
            <a:endParaRPr dirty="0"/>
          </a:p>
        </p:txBody>
      </p:sp>
      <p:pic>
        <p:nvPicPr>
          <p:cNvPr id="191" name="Google Shape;191;p27"/>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192" name="Google Shape;192;p27"/>
          <p:cNvPicPr preferRelativeResize="0"/>
          <p:nvPr/>
        </p:nvPicPr>
        <p:blipFill>
          <a:blip r:embed="rId4">
            <a:alphaModFix/>
          </a:blip>
          <a:stretch>
            <a:fillRect/>
          </a:stretch>
        </p:blipFill>
        <p:spPr>
          <a:xfrm>
            <a:off x="152400" y="1678503"/>
            <a:ext cx="8839201" cy="2688451"/>
          </a:xfrm>
          <a:prstGeom prst="rect">
            <a:avLst/>
          </a:prstGeom>
          <a:noFill/>
          <a:ln>
            <a:noFill/>
          </a:ln>
        </p:spPr>
      </p:pic>
      <p:sp>
        <p:nvSpPr>
          <p:cNvPr id="6" name="TextBox 5">
            <a:extLst>
              <a:ext uri="{FF2B5EF4-FFF2-40B4-BE49-F238E27FC236}">
                <a16:creationId xmlns:a16="http://schemas.microsoft.com/office/drawing/2014/main" id="{87AB4438-6EF4-C1D6-5507-B641E6AC1518}"/>
              </a:ext>
            </a:extLst>
          </p:cNvPr>
          <p:cNvSpPr txBox="1"/>
          <p:nvPr/>
        </p:nvSpPr>
        <p:spPr>
          <a:xfrm>
            <a:off x="2732569" y="1164430"/>
            <a:ext cx="1187302" cy="138499"/>
          </a:xfrm>
          <a:prstGeom prst="rect">
            <a:avLst/>
          </a:prstGeom>
          <a:solidFill>
            <a:schemeClr val="bg1"/>
          </a:solidFill>
        </p:spPr>
        <p:txBody>
          <a:bodyPr wrap="square" lIns="0" tIns="0" rIns="0" bIns="0" rtlCol="0">
            <a:spAutoFit/>
          </a:bodyPr>
          <a:lstStyle/>
          <a:p>
            <a:r>
              <a:rPr lang="pa-IN" sz="900" b="1" dirty="0"/>
              <a:t>ਅਨੁਪਾਤ ਤੋਂ ਵੱਧ ਨੁਮਾਇੰਦਗੀ </a:t>
            </a:r>
            <a:endParaRPr lang="en-CA" sz="900" b="1" dirty="0"/>
          </a:p>
        </p:txBody>
      </p:sp>
      <p:sp>
        <p:nvSpPr>
          <p:cNvPr id="7" name="TextBox 6">
            <a:extLst>
              <a:ext uri="{FF2B5EF4-FFF2-40B4-BE49-F238E27FC236}">
                <a16:creationId xmlns:a16="http://schemas.microsoft.com/office/drawing/2014/main" id="{5F6B08F7-56F9-E18A-A62F-509FC67327AD}"/>
              </a:ext>
            </a:extLst>
          </p:cNvPr>
          <p:cNvSpPr txBox="1"/>
          <p:nvPr/>
        </p:nvSpPr>
        <p:spPr>
          <a:xfrm>
            <a:off x="4775791" y="1164430"/>
            <a:ext cx="1306032" cy="138499"/>
          </a:xfrm>
          <a:prstGeom prst="rect">
            <a:avLst/>
          </a:prstGeom>
          <a:solidFill>
            <a:schemeClr val="bg1"/>
          </a:solidFill>
        </p:spPr>
        <p:txBody>
          <a:bodyPr wrap="square" lIns="0" tIns="0" rIns="0" bIns="0" rtlCol="0">
            <a:spAutoFit/>
          </a:bodyPr>
          <a:lstStyle/>
          <a:p>
            <a:r>
              <a:rPr lang="pa-IN" sz="900" b="1" dirty="0"/>
              <a:t>ਅਨੁਪਾਤ ਤੋਂ ਘੱਟ ਨੁਮਾਇੰਦਗੀ </a:t>
            </a:r>
            <a:endParaRPr lang="en-CA" sz="900" b="1" dirty="0"/>
          </a:p>
        </p:txBody>
      </p:sp>
      <p:sp>
        <p:nvSpPr>
          <p:cNvPr id="8" name="TextBox 7">
            <a:extLst>
              <a:ext uri="{FF2B5EF4-FFF2-40B4-BE49-F238E27FC236}">
                <a16:creationId xmlns:a16="http://schemas.microsoft.com/office/drawing/2014/main" id="{4E8332E9-7352-D5AA-51DD-014FAF819525}"/>
              </a:ext>
            </a:extLst>
          </p:cNvPr>
          <p:cNvSpPr txBox="1"/>
          <p:nvPr/>
        </p:nvSpPr>
        <p:spPr>
          <a:xfrm>
            <a:off x="1567783" y="1890850"/>
            <a:ext cx="2096906" cy="138499"/>
          </a:xfrm>
          <a:prstGeom prst="rect">
            <a:avLst/>
          </a:prstGeom>
          <a:solidFill>
            <a:schemeClr val="bg1"/>
          </a:solidFill>
        </p:spPr>
        <p:txBody>
          <a:bodyPr wrap="square" lIns="0" tIns="0" rIns="0" bIns="0" rtlCol="0">
            <a:spAutoFit/>
          </a:bodyPr>
          <a:lstStyle/>
          <a:p>
            <a:r>
              <a:rPr lang="pa-IN" sz="900" b="1" dirty="0"/>
              <a:t>ਵਿਦਿਆਰਥੀ-ਸਿੱਖਿਅਕ ਰਿਸ਼ਤੇ</a:t>
            </a:r>
            <a:endParaRPr lang="en-CA" sz="900" b="1" dirty="0"/>
          </a:p>
        </p:txBody>
      </p:sp>
      <p:sp>
        <p:nvSpPr>
          <p:cNvPr id="9" name="TextBox 8">
            <a:extLst>
              <a:ext uri="{FF2B5EF4-FFF2-40B4-BE49-F238E27FC236}">
                <a16:creationId xmlns:a16="http://schemas.microsoft.com/office/drawing/2014/main" id="{500644A4-E2F1-5B3F-48F7-7F8A084C212A}"/>
              </a:ext>
            </a:extLst>
          </p:cNvPr>
          <p:cNvSpPr txBox="1"/>
          <p:nvPr/>
        </p:nvSpPr>
        <p:spPr>
          <a:xfrm>
            <a:off x="5957255" y="1862497"/>
            <a:ext cx="1939191" cy="138499"/>
          </a:xfrm>
          <a:prstGeom prst="rect">
            <a:avLst/>
          </a:prstGeom>
          <a:solidFill>
            <a:schemeClr val="bg1"/>
          </a:solidFill>
        </p:spPr>
        <p:txBody>
          <a:bodyPr wrap="square" lIns="0" tIns="0" rIns="0" bIns="0" rtlCol="0">
            <a:spAutoFit/>
          </a:bodyPr>
          <a:lstStyle/>
          <a:p>
            <a:r>
              <a:rPr lang="pa-IN" sz="900" b="1" dirty="0"/>
              <a:t>ਵਿਦਿਆਰਥੀ-ਵਿਦਿਆਰਥੀ ਰਿਸ਼ਤੇ</a:t>
            </a:r>
            <a:endParaRPr lang="en-CA" sz="900" b="1" dirty="0"/>
          </a:p>
        </p:txBody>
      </p:sp>
      <p:sp>
        <p:nvSpPr>
          <p:cNvPr id="15" name="TextBox 14">
            <a:extLst>
              <a:ext uri="{FF2B5EF4-FFF2-40B4-BE49-F238E27FC236}">
                <a16:creationId xmlns:a16="http://schemas.microsoft.com/office/drawing/2014/main" id="{9C873641-D165-D885-43AD-A6FA4C236E69}"/>
              </a:ext>
            </a:extLst>
          </p:cNvPr>
          <p:cNvSpPr txBox="1"/>
          <p:nvPr/>
        </p:nvSpPr>
        <p:spPr>
          <a:xfrm>
            <a:off x="1545266" y="4117416"/>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
        <p:nvSpPr>
          <p:cNvPr id="16" name="TextBox 15">
            <a:extLst>
              <a:ext uri="{FF2B5EF4-FFF2-40B4-BE49-F238E27FC236}">
                <a16:creationId xmlns:a16="http://schemas.microsoft.com/office/drawing/2014/main" id="{03DD849D-26DD-1A76-5553-71046DFC8DAA}"/>
              </a:ext>
            </a:extLst>
          </p:cNvPr>
          <p:cNvSpPr txBox="1"/>
          <p:nvPr/>
        </p:nvSpPr>
        <p:spPr>
          <a:xfrm>
            <a:off x="6840280" y="4117416"/>
            <a:ext cx="1205022"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17" name="TextBox 16">
            <a:extLst>
              <a:ext uri="{FF2B5EF4-FFF2-40B4-BE49-F238E27FC236}">
                <a16:creationId xmlns:a16="http://schemas.microsoft.com/office/drawing/2014/main" id="{C724B479-3A77-DB1D-8D51-D96177CF4B14}"/>
              </a:ext>
            </a:extLst>
          </p:cNvPr>
          <p:cNvSpPr txBox="1"/>
          <p:nvPr/>
        </p:nvSpPr>
        <p:spPr>
          <a:xfrm>
            <a:off x="3154326" y="4117416"/>
            <a:ext cx="1205022"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sz="1100" dirty="0"/>
          </a:p>
        </p:txBody>
      </p:sp>
      <p:sp>
        <p:nvSpPr>
          <p:cNvPr id="18" name="TextBox 17">
            <a:extLst>
              <a:ext uri="{FF2B5EF4-FFF2-40B4-BE49-F238E27FC236}">
                <a16:creationId xmlns:a16="http://schemas.microsoft.com/office/drawing/2014/main" id="{1D00A145-1DA8-7C3F-CB16-23091AB0D742}"/>
              </a:ext>
            </a:extLst>
          </p:cNvPr>
          <p:cNvSpPr txBox="1"/>
          <p:nvPr/>
        </p:nvSpPr>
        <p:spPr>
          <a:xfrm>
            <a:off x="5315756" y="4117416"/>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ਸਿੱਖਿਅਕ ਦੀਆਂ ਉਮੀਦਾਂ ਮੁਤਾਬਕ ਆਈ.ਈ.ਪੀ.</a:t>
            </a:r>
            <a:r>
              <a:rPr lang="en-US" dirty="0"/>
              <a:t> </a:t>
            </a:r>
            <a:endParaRPr dirty="0"/>
          </a:p>
        </p:txBody>
      </p:sp>
      <p:pic>
        <p:nvPicPr>
          <p:cNvPr id="199" name="Google Shape;199;p28"/>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200" name="Google Shape;200;p28"/>
          <p:cNvPicPr preferRelativeResize="0"/>
          <p:nvPr/>
        </p:nvPicPr>
        <p:blipFill>
          <a:blip r:embed="rId4">
            <a:alphaModFix/>
          </a:blip>
          <a:stretch>
            <a:fillRect/>
          </a:stretch>
        </p:blipFill>
        <p:spPr>
          <a:xfrm>
            <a:off x="1961400" y="1609060"/>
            <a:ext cx="5353050" cy="3274568"/>
          </a:xfrm>
          <a:prstGeom prst="rect">
            <a:avLst/>
          </a:prstGeom>
          <a:noFill/>
          <a:ln>
            <a:noFill/>
          </a:ln>
        </p:spPr>
      </p:pic>
      <p:sp>
        <p:nvSpPr>
          <p:cNvPr id="2" name="TextBox 1">
            <a:extLst>
              <a:ext uri="{FF2B5EF4-FFF2-40B4-BE49-F238E27FC236}">
                <a16:creationId xmlns:a16="http://schemas.microsoft.com/office/drawing/2014/main" id="{4C4915AE-E761-AF68-FD1C-A7485EDE1324}"/>
              </a:ext>
            </a:extLst>
          </p:cNvPr>
          <p:cNvSpPr txBox="1"/>
          <p:nvPr/>
        </p:nvSpPr>
        <p:spPr>
          <a:xfrm>
            <a:off x="3588845" y="1772094"/>
            <a:ext cx="2443359" cy="307777"/>
          </a:xfrm>
          <a:prstGeom prst="rect">
            <a:avLst/>
          </a:prstGeom>
          <a:solidFill>
            <a:schemeClr val="bg1"/>
          </a:solidFill>
        </p:spPr>
        <p:txBody>
          <a:bodyPr wrap="square" rtlCol="0">
            <a:spAutoFit/>
          </a:bodyPr>
          <a:lstStyle/>
          <a:p>
            <a:r>
              <a:rPr lang="pa-IN" dirty="0"/>
              <a:t>ਸਿੱਖਿਅਕ ਦੀਆਂ ਘੱਟ ਉਮੀਦਾਂ</a:t>
            </a:r>
            <a:endParaRPr lang="en-CA" dirty="0"/>
          </a:p>
        </p:txBody>
      </p:sp>
      <p:sp>
        <p:nvSpPr>
          <p:cNvPr id="6" name="TextBox 5">
            <a:extLst>
              <a:ext uri="{FF2B5EF4-FFF2-40B4-BE49-F238E27FC236}">
                <a16:creationId xmlns:a16="http://schemas.microsoft.com/office/drawing/2014/main" id="{EAFDB284-3721-A4C4-BB7B-5699C26D402C}"/>
              </a:ext>
            </a:extLst>
          </p:cNvPr>
          <p:cNvSpPr txBox="1"/>
          <p:nvPr/>
        </p:nvSpPr>
        <p:spPr>
          <a:xfrm>
            <a:off x="2920410" y="4492824"/>
            <a:ext cx="1063256" cy="307777"/>
          </a:xfrm>
          <a:prstGeom prst="rect">
            <a:avLst/>
          </a:prstGeom>
          <a:solidFill>
            <a:schemeClr val="bg1"/>
          </a:solidFill>
        </p:spPr>
        <p:txBody>
          <a:bodyPr wrap="square" rtlCol="0">
            <a:spAutoFit/>
          </a:bodyPr>
          <a:lstStyle/>
          <a:p>
            <a:r>
              <a:rPr lang="pa-IN" sz="14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lang="en-CA" dirty="0"/>
          </a:p>
        </p:txBody>
      </p:sp>
      <p:sp>
        <p:nvSpPr>
          <p:cNvPr id="10" name="TextBox 9">
            <a:extLst>
              <a:ext uri="{FF2B5EF4-FFF2-40B4-BE49-F238E27FC236}">
                <a16:creationId xmlns:a16="http://schemas.microsoft.com/office/drawing/2014/main" id="{3FCE1F78-EEAE-8EE6-CBF3-D296859F4D17}"/>
              </a:ext>
            </a:extLst>
          </p:cNvPr>
          <p:cNvSpPr txBox="1"/>
          <p:nvPr/>
        </p:nvSpPr>
        <p:spPr>
          <a:xfrm>
            <a:off x="5224131" y="4492824"/>
            <a:ext cx="1477924" cy="307777"/>
          </a:xfrm>
          <a:prstGeom prst="rect">
            <a:avLst/>
          </a:prstGeom>
          <a:solidFill>
            <a:schemeClr val="bg1"/>
          </a:solidFill>
        </p:spPr>
        <p:txBody>
          <a:bodyPr wrap="square" rtlCol="0">
            <a:spAutoFit/>
          </a:bodyPr>
          <a:lstStyle/>
          <a:p>
            <a:r>
              <a:rPr lang="pa-IN" sz="1400" dirty="0">
                <a:latin typeface="Arial Unicode MS" panose="020B0604020202020204" pitchFamily="34" charset="-128"/>
                <a:ea typeface="Arial Unicode MS" panose="020B0604020202020204" pitchFamily="34" charset="-128"/>
                <a:cs typeface="Arial Unicode MS" panose="020B0604020202020204" pitchFamily="34" charset="-128"/>
              </a:rPr>
              <a:t>ਆਈ.ਈ.ਪੀ. ਤੋਂ ਬਿਨਾ</a:t>
            </a:r>
            <a:endParaRPr lang="en-CA" dirty="0"/>
          </a:p>
        </p:txBody>
      </p:sp>
      <p:sp>
        <p:nvSpPr>
          <p:cNvPr id="11" name="TextBox 10">
            <a:extLst>
              <a:ext uri="{FF2B5EF4-FFF2-40B4-BE49-F238E27FC236}">
                <a16:creationId xmlns:a16="http://schemas.microsoft.com/office/drawing/2014/main" id="{DACC2F17-31E1-399D-FBDA-046F770D6010}"/>
              </a:ext>
            </a:extLst>
          </p:cNvPr>
          <p:cNvSpPr txBox="1"/>
          <p:nvPr/>
        </p:nvSpPr>
        <p:spPr>
          <a:xfrm>
            <a:off x="2732569" y="1164430"/>
            <a:ext cx="1187302" cy="138499"/>
          </a:xfrm>
          <a:prstGeom prst="rect">
            <a:avLst/>
          </a:prstGeom>
          <a:solidFill>
            <a:schemeClr val="bg1"/>
          </a:solidFill>
        </p:spPr>
        <p:txBody>
          <a:bodyPr wrap="square" lIns="0" tIns="0" rIns="0" bIns="0" rtlCol="0">
            <a:spAutoFit/>
          </a:bodyPr>
          <a:lstStyle/>
          <a:p>
            <a:r>
              <a:rPr lang="pa-IN" sz="900" b="1" dirty="0"/>
              <a:t>ਅਨੁਪਾਤ ਤੋਂ ਵੱਧ ਨੁਮਾਇੰਦਗੀ </a:t>
            </a:r>
            <a:endParaRPr lang="en-CA" sz="900" b="1" dirty="0"/>
          </a:p>
        </p:txBody>
      </p:sp>
      <p:sp>
        <p:nvSpPr>
          <p:cNvPr id="12" name="TextBox 11">
            <a:extLst>
              <a:ext uri="{FF2B5EF4-FFF2-40B4-BE49-F238E27FC236}">
                <a16:creationId xmlns:a16="http://schemas.microsoft.com/office/drawing/2014/main" id="{988152BA-C36D-C258-9E81-F32C356CBA5F}"/>
              </a:ext>
            </a:extLst>
          </p:cNvPr>
          <p:cNvSpPr txBox="1"/>
          <p:nvPr/>
        </p:nvSpPr>
        <p:spPr>
          <a:xfrm>
            <a:off x="4775791" y="1164430"/>
            <a:ext cx="1306032" cy="138499"/>
          </a:xfrm>
          <a:prstGeom prst="rect">
            <a:avLst/>
          </a:prstGeom>
          <a:solidFill>
            <a:schemeClr val="bg1"/>
          </a:solidFill>
        </p:spPr>
        <p:txBody>
          <a:bodyPr wrap="square" lIns="0" tIns="0" rIns="0" bIns="0" rtlCol="0">
            <a:spAutoFit/>
          </a:bodyPr>
          <a:lstStyle/>
          <a:p>
            <a:r>
              <a:rPr lang="pa-IN" sz="900" b="1" dirty="0"/>
              <a:t>ਅਨੁਪਾਤ ਤੋਂ ਘੱਟ ਨੁਮਾਇੰਦਗੀ </a:t>
            </a:r>
            <a:endParaRPr lang="en-CA" sz="9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ਅਗਲੇ ਕਦਮ </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7" name="Google Shape;207;p29"/>
          <p:cNvSpPr txBox="1">
            <a:spLocks noGrp="1"/>
          </p:cNvSpPr>
          <p:nvPr>
            <p:ph type="body" idx="1"/>
          </p:nvPr>
        </p:nvSpPr>
        <p:spPr>
          <a:xfrm>
            <a:off x="352700" y="960125"/>
            <a:ext cx="8412600" cy="3672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pa-IN" sz="2400" dirty="0">
                <a:latin typeface="Arial Unicode MS" panose="020B0604020202020204" pitchFamily="34" charset="-128"/>
                <a:ea typeface="Arial Unicode MS" panose="020B0604020202020204" pitchFamily="34" charset="-128"/>
                <a:cs typeface="Arial Unicode MS" panose="020B0604020202020204" pitchFamily="34" charset="-128"/>
              </a:rPr>
              <a:t>ਅਲੱਗ ਛੋਟਾਂ ਅਤੇ ਤੈਨਾਤੀਆਂ ਵਾਲੇ ਵਿਦਿਆਰਥੀਆਂ ਦੇ ਤਜਰਬਿਆਂ ਅਤੇ ਨਤੀਜਿਆਂ ਨੂੰ ਵਧੇਰੇ ਚੰਗੀ ਤਰ੍ਹਾਂ ਸਮਝਣ ਲਈ ਆਈ.ਈ.ਪੀ. ਗਰੁੱਪ ਨੂੰ ਹੋਰ ਵਧੀਕ ਹਿੱਸਿਆਂ ਵਿੱਚ ਵਾਚਣ ਲਈ ਵਧੀਕ ਵਿਸ਼ਲੇਸ਼ਣ ਕੀਤੇ ਜਾਣਗੇ </a:t>
            </a:r>
            <a:endParaRP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0" algn="l" rtl="0">
              <a:lnSpc>
                <a:spcPct val="115000"/>
              </a:lnSpc>
              <a:spcBef>
                <a:spcPts val="0"/>
              </a:spcBef>
              <a:spcAft>
                <a:spcPts val="0"/>
              </a:spcAft>
              <a:buNone/>
            </a:pPr>
            <a:endParaRP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381000" algn="l" rtl="0">
              <a:lnSpc>
                <a:spcPct val="115000"/>
              </a:lnSpc>
              <a:spcBef>
                <a:spcPts val="0"/>
              </a:spcBef>
              <a:spcAft>
                <a:spcPts val="0"/>
              </a:spcAft>
              <a:buSzPts val="2400"/>
              <a:buChar char="●"/>
            </a:pPr>
            <a:r>
              <a:rPr lang="pa-IN" sz="2400" dirty="0">
                <a:latin typeface="Arial Unicode MS" panose="020B0604020202020204" pitchFamily="34" charset="-128"/>
                <a:ea typeface="Arial Unicode MS" panose="020B0604020202020204" pitchFamily="34" charset="-128"/>
                <a:cs typeface="Arial Unicode MS" panose="020B0604020202020204" pitchFamily="34" charset="-128"/>
              </a:rPr>
              <a:t>ਸੀਨੀਅਰ ਟੀਮ ਵੱਲੋਂ ਪ੍ਰਣਾਲੀ-ਭਰ ਦੇ ਟੀਚੇ ਅਤੇ ਜਵਾਬੀ ਨੀਤੀਆਂ ਨੂੰ ਹੋਰ ਸੋਧਿਆ ਜਾਵੇਗਾ। </a:t>
            </a:r>
            <a:endParaRP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pen Sans"/>
              <a:buNone/>
            </a:pPr>
            <a:r>
              <a:rPr lang="pa-IN" dirty="0"/>
              <a:t>ਪ੍ਰੀਭਾਸ਼ਾਵਾਂ</a:t>
            </a:r>
            <a:endParaRPr sz="4000" b="1" i="0" u="none" strike="noStrike" cap="none" dirty="0">
              <a:solidFill>
                <a:schemeClr val="dk1"/>
              </a:solidFill>
              <a:latin typeface="Open Sans"/>
              <a:ea typeface="Open Sans"/>
              <a:cs typeface="Open Sans"/>
              <a:sym typeface="Open Sans"/>
            </a:endParaRPr>
          </a:p>
        </p:txBody>
      </p:sp>
      <p:sp>
        <p:nvSpPr>
          <p:cNvPr id="97" name="Google Shape;97;p14"/>
          <p:cNvSpPr txBox="1"/>
          <p:nvPr/>
        </p:nvSpPr>
        <p:spPr>
          <a:xfrm>
            <a:off x="435600" y="1458325"/>
            <a:ext cx="8272800" cy="236939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pa-IN" sz="1600" b="1" dirty="0">
                <a:solidFill>
                  <a:srgbClr val="FF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ਵਿੱਦਿਆ ਦੀ ਵਿਅਕਤੀਗਤ ਯੋਜਨਾ (</a:t>
            </a:r>
            <a:r>
              <a:rPr lang="pa-IN" sz="1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ਆਈ.ਈ.ਪੀ.) </a:t>
            </a:r>
            <a:r>
              <a:rPr lang="pa-IN" sz="1600" dirty="0">
                <a:latin typeface="Arial Unicode MS" panose="020B0604020202020204" pitchFamily="34" charset="-128"/>
                <a:ea typeface="Arial Unicode MS" panose="020B0604020202020204" pitchFamily="34" charset="-128"/>
                <a:cs typeface="Arial Unicode MS" panose="020B0604020202020204" pitchFamily="34" charset="-128"/>
              </a:rPr>
              <a:t>(ਜਿੱਥੇ ਕਿਧਰੇ ਵੀ ਇਸ ਦਸਤਾਵੇਜ ਵਿੱਚ ਆਈ.ਈ.ਪੀ. ਦਾ ਜ਼ਿਕਰ ਹੋਵੇ) ਵਿੱਚ ਰਸਮੀ, ਗੈਰ-ਰਸਮੀ ਅਤੇ ਹੁਸ਼ਿਆਰ ਬੱਚਿਆਂ ਲਈ ਯੋਜਨਾਵਾਂ ਸ਼ਾਮਲ ਹਨ।  </a:t>
            </a:r>
          </a:p>
          <a:p>
            <a:pPr marL="0" lvl="0" indent="0" algn="l" rtl="0">
              <a:lnSpc>
                <a:spcPct val="115000"/>
              </a:lnSpc>
              <a:spcBef>
                <a:spcPts val="500"/>
              </a:spcBef>
              <a:spcAft>
                <a:spcPts val="0"/>
              </a:spcAft>
              <a:buNone/>
            </a:pP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l" rtl="0">
              <a:lnSpc>
                <a:spcPct val="115000"/>
              </a:lnSpc>
              <a:spcBef>
                <a:spcPts val="500"/>
              </a:spcBef>
              <a:spcAft>
                <a:spcPts val="0"/>
              </a:spcAft>
              <a:buNone/>
            </a:pPr>
            <a:r>
              <a:rPr lang="pa-IN" sz="1700"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ਗੈਰ-ਅਨੁਪਾਤੀ ਸੂਚਕ ਅੰਕ </a:t>
            </a:r>
            <a:r>
              <a:rPr lang="pa-IN" sz="1700"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ਕਿਸੇ ਕਾਰਜਕ੍ਰਮ ਜਾਂ ਸੇਵਾ ਵਿੱਚ ਕਿਸੇ ਦਲ ਦੀ ਨੁਮਾਇੰਦਗੀ ਦਾ ਮਾਪ ਹੈ। ਇਸ ਰਾਹੀਂ ਇਸ ਸਵਾਲ ਦਾ ਜਵਾਬ ਮਿਲਦਾ ਹੈ ਕਿ ਕੀ ਕਿਸੇ ਖਾਸ ਸ਼ਨਾਖਤ ਵਾਲੇ ਲੋਕਾਂ ਦੇ ਦਲ ਨੂੰ ਕਿਸੇ ਖਾਸ ਪ੍ਰੋਗਰਾਮ ਜਾਂ ਸੇਵਾ ਵਿੱਚ ਉਸੇ ਅਨੁਪਾਤ ਵਿੱਚ ਨੁਮਾਇੰਦਗੀ ਮਿਲਦੀ ਹੈ ਜਿਸ ਅਨੁਪਾਤ ਵਿੱਚ </a:t>
            </a:r>
            <a:r>
              <a:rPr lang="pa-IN" sz="1700"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ਵਡੇਰੀ ਆਬਾਦੀ </a:t>
            </a:r>
            <a:r>
              <a:rPr lang="pa-IN" sz="1700"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ਵਿੱਚ ਉਨ੍ਹਾਂ ਦੀ ਗਿਣਤੀ ਹੈ। </a:t>
            </a:r>
          </a:p>
          <a:p>
            <a:pPr marL="0" lvl="0" indent="0" algn="l" rtl="0">
              <a:lnSpc>
                <a:spcPct val="115000"/>
              </a:lnSpc>
              <a:spcBef>
                <a:spcPts val="1000"/>
              </a:spcBef>
              <a:spcAft>
                <a:spcPts val="0"/>
              </a:spcAft>
              <a:buNone/>
            </a:pPr>
            <a:endParaRPr sz="1700"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sz="1700"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sz="1700"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sz="1700" b="1"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sz="1700" b="1"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endParaRPr sz="1700" dirty="0">
              <a:solidFill>
                <a:srgbClr val="CC0000"/>
              </a:solidFill>
              <a:highlight>
                <a:srgbClr val="FFFFFF"/>
              </a:highlight>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492450" y="858300"/>
            <a:ext cx="8272800" cy="41195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pa-IN" b="1" dirty="0">
                <a:latin typeface="Arial Unicode MS" panose="020B0604020202020204" pitchFamily="34" charset="-128"/>
                <a:ea typeface="Arial Unicode MS" panose="020B0604020202020204" pitchFamily="34" charset="-128"/>
                <a:cs typeface="Arial Unicode MS" panose="020B0604020202020204" pitchFamily="34" charset="-128"/>
              </a:rPr>
              <a:t>ਗੈਰ-ਅਨੁਪਾਤੀ ਸੂਚਕ ਅੰਕ </a:t>
            </a:r>
            <a:r>
              <a:rPr lang="en-US" dirty="0">
                <a:solidFill>
                  <a:srgbClr val="1A1A1A"/>
                </a:solidFill>
                <a:highlight>
                  <a:srgbClr val="FFFFFF"/>
                </a:highlight>
                <a:latin typeface="Open Sans"/>
                <a:ea typeface="Open Sans"/>
                <a:cs typeface="Open Sans"/>
                <a:sym typeface="Open Sans"/>
              </a:rPr>
              <a:t> (</a:t>
            </a:r>
            <a:r>
              <a:rPr lang="pa-IN" dirty="0">
                <a:solidFill>
                  <a:srgbClr val="1A1A1A"/>
                </a:solidFill>
                <a:highlight>
                  <a:srgbClr val="FFFFFF"/>
                </a:highlight>
                <a:latin typeface="Open Sans"/>
                <a:ea typeface="Open Sans"/>
                <a:cs typeface="Open Sans"/>
                <a:sym typeface="Open Sans"/>
              </a:rPr>
              <a:t>ਡੀ</a:t>
            </a:r>
            <a:r>
              <a:rPr lang="en-US" dirty="0">
                <a:solidFill>
                  <a:srgbClr val="1A1A1A"/>
                </a:solidFill>
                <a:highlight>
                  <a:srgbClr val="FFFFFF"/>
                </a:highlight>
                <a:latin typeface="Open Sans"/>
                <a:ea typeface="Open Sans"/>
                <a:cs typeface="Open Sans"/>
                <a:sym typeface="Open Sans"/>
              </a:rPr>
              <a:t>.</a:t>
            </a:r>
            <a:r>
              <a:rPr lang="pa-IN" dirty="0">
                <a:solidFill>
                  <a:srgbClr val="1A1A1A"/>
                </a:solidFill>
                <a:highlight>
                  <a:srgbClr val="FFFFFF"/>
                </a:highlight>
                <a:latin typeface="Open Sans"/>
                <a:ea typeface="Open Sans"/>
                <a:cs typeface="Open Sans"/>
                <a:sym typeface="Open Sans"/>
              </a:rPr>
              <a:t>ਆਈ</a:t>
            </a:r>
            <a:r>
              <a:rPr lang="en-US" dirty="0">
                <a:solidFill>
                  <a:srgbClr val="1A1A1A"/>
                </a:solidFill>
                <a:highlight>
                  <a:srgbClr val="FFFFFF"/>
                </a:highlight>
                <a:latin typeface="Open Sans"/>
                <a:ea typeface="Open Sans"/>
                <a:cs typeface="Open Sans"/>
                <a:sym typeface="Open Sans"/>
              </a:rPr>
              <a:t>.) </a:t>
            </a:r>
            <a:r>
              <a:rPr lang="pa-IN" dirty="0">
                <a:solidFill>
                  <a:srgbClr val="1A1A1A"/>
                </a:solidFill>
                <a:highlight>
                  <a:srgbClr val="FFFFFF"/>
                </a:highlight>
                <a:latin typeface="Open Sans"/>
                <a:ea typeface="Open Sans"/>
                <a:cs typeface="Open Sans"/>
                <a:sym typeface="Open Sans"/>
              </a:rPr>
              <a:t>ਇਸ ਤਰ੍ਹਾਂ ਕੱਢਿਆ ਜਾਂਦਾ ਹੈ</a:t>
            </a:r>
            <a:r>
              <a:rPr lang="en-US" dirty="0">
                <a:solidFill>
                  <a:srgbClr val="1A1A1A"/>
                </a:solidFill>
                <a:highlight>
                  <a:srgbClr val="FFFFFF"/>
                </a:highlight>
                <a:latin typeface="Open Sans"/>
                <a:ea typeface="Open Sans"/>
                <a:cs typeface="Open Sans"/>
                <a:sym typeface="Open Sans"/>
              </a:rPr>
              <a:t>: </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r>
              <a:rPr lang="pa-IN" b="1" dirty="0">
                <a:latin typeface="Arial Unicode MS" panose="020B0604020202020204" pitchFamily="34" charset="-128"/>
                <a:ea typeface="Arial Unicode MS" panose="020B0604020202020204" pitchFamily="34" charset="-128"/>
                <a:cs typeface="Arial Unicode MS" panose="020B0604020202020204" pitchFamily="34" charset="-128"/>
              </a:rPr>
              <a:t>ਗੈਰ-ਅਨੁਪਾਤੀ ਸੂਚਕ ਅੰਕ </a:t>
            </a:r>
            <a:r>
              <a:rPr lang="en-US" b="1" dirty="0">
                <a:solidFill>
                  <a:srgbClr val="1A1A1A"/>
                </a:solidFill>
                <a:highlight>
                  <a:srgbClr val="FFFFFF"/>
                </a:highlight>
                <a:latin typeface="Open Sans"/>
                <a:ea typeface="Open Sans"/>
                <a:cs typeface="Open Sans"/>
                <a:sym typeface="Open Sans"/>
              </a:rPr>
              <a:t> (</a:t>
            </a:r>
            <a:r>
              <a:rPr lang="pa-IN" b="1" dirty="0">
                <a:solidFill>
                  <a:srgbClr val="1A1A1A"/>
                </a:solidFill>
                <a:highlight>
                  <a:srgbClr val="FFFFFF"/>
                </a:highlight>
                <a:latin typeface="Open Sans"/>
                <a:ea typeface="Open Sans"/>
                <a:cs typeface="Open Sans"/>
                <a:sym typeface="Open Sans"/>
              </a:rPr>
              <a:t>ਡੀ</a:t>
            </a:r>
            <a:r>
              <a:rPr lang="en-US" b="1" dirty="0">
                <a:solidFill>
                  <a:srgbClr val="1A1A1A"/>
                </a:solidFill>
                <a:highlight>
                  <a:srgbClr val="FFFFFF"/>
                </a:highlight>
                <a:latin typeface="Open Sans"/>
                <a:ea typeface="Open Sans"/>
                <a:cs typeface="Open Sans"/>
                <a:sym typeface="Open Sans"/>
              </a:rPr>
              <a:t>.</a:t>
            </a:r>
            <a:r>
              <a:rPr lang="pa-IN" b="1" dirty="0">
                <a:solidFill>
                  <a:srgbClr val="1A1A1A"/>
                </a:solidFill>
                <a:highlight>
                  <a:srgbClr val="FFFFFF"/>
                </a:highlight>
                <a:latin typeface="Open Sans"/>
                <a:ea typeface="Open Sans"/>
                <a:cs typeface="Open Sans"/>
                <a:sym typeface="Open Sans"/>
              </a:rPr>
              <a:t>ਆਈ</a:t>
            </a:r>
            <a:r>
              <a:rPr lang="en-US" b="1" dirty="0">
                <a:solidFill>
                  <a:srgbClr val="1A1A1A"/>
                </a:solidFill>
                <a:highlight>
                  <a:srgbClr val="FFFFFF"/>
                </a:highlight>
                <a:latin typeface="Open Sans"/>
                <a:ea typeface="Open Sans"/>
                <a:cs typeface="Open Sans"/>
                <a:sym typeface="Open Sans"/>
              </a:rPr>
              <a:t>.) </a:t>
            </a:r>
            <a:r>
              <a:rPr lang="en-US" dirty="0">
                <a:solidFill>
                  <a:srgbClr val="1A1A1A"/>
                </a:solidFill>
                <a:highlight>
                  <a:srgbClr val="FFFFFF"/>
                </a:highlight>
                <a:latin typeface="Open Sans"/>
                <a:ea typeface="Open Sans"/>
                <a:cs typeface="Open Sans"/>
                <a:sym typeface="Open Sans"/>
              </a:rPr>
              <a:t>= </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l" rtl="0">
              <a:lnSpc>
                <a:spcPct val="115000"/>
              </a:lnSpc>
              <a:spcBef>
                <a:spcPts val="1000"/>
              </a:spcBef>
              <a:spcAft>
                <a:spcPts val="0"/>
              </a:spcAft>
              <a:buNone/>
            </a:pPr>
            <a:r>
              <a:rPr lang="pa-IN"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ਭਾਵ-ਅਰਥ</a:t>
            </a:r>
            <a:r>
              <a:rPr lang="en-US"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endParaRPr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l" rtl="0">
              <a:lnSpc>
                <a:spcPct val="115000"/>
              </a:lnSpc>
              <a:spcBef>
                <a:spcPts val="1000"/>
              </a:spcBef>
              <a:spcAft>
                <a:spcPts val="0"/>
              </a:spcAft>
              <a:buNone/>
            </a:pPr>
            <a:r>
              <a:rPr lang="pa-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ਡੀ</a:t>
            </a:r>
            <a:r>
              <a:rPr lang="en-US"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ਆਈ</a:t>
            </a:r>
            <a:r>
              <a:rPr lang="en-US"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en-US"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 </a:t>
            </a:r>
            <a:r>
              <a:rPr lang="pa-IN"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ਦਾ ਮੁੱਲ ਜੇਕਰ </a:t>
            </a:r>
            <a:r>
              <a:rPr lang="pa-IN"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1 ਦੇ ਬਰਾਬਰ </a:t>
            </a:r>
            <a:r>
              <a:rPr lang="pa-IN"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ਹੋਵੇ ਤਾਂ ਇਸ ਦਾ ਅਰਥ ਹੈ ਕਿ ਸਮੁੱਚੀ ਆਬਾਦੀ ਵਿਚਲਾ ਅਨੁਪਾਤ ਜੋ ਦੱਸੇਗਾ, ਉਸ ਅਨੁਪਾਤ ਦੇ ਮੁਕਾਬਲੇ ਦੇ </a:t>
            </a:r>
            <a:r>
              <a:rPr lang="pa-IN" b="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ਬਰਾਬਰ ਦੀ ਨੁਮਾਇੰਦਗੀ ਜਾਂ ਬਰਾਬਰੀ </a:t>
            </a:r>
          </a:p>
          <a:p>
            <a:pPr>
              <a:lnSpc>
                <a:spcPct val="115000"/>
              </a:lnSpc>
              <a:spcBef>
                <a:spcPts val="1000"/>
              </a:spcBef>
            </a:pPr>
            <a:r>
              <a:rPr lang="pa-IN"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ਡੀ</a:t>
            </a:r>
            <a:r>
              <a:rPr lang="en-US"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ਆਈ</a:t>
            </a:r>
            <a:r>
              <a:rPr lang="en-US"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en-US"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 </a:t>
            </a:r>
            <a:r>
              <a:rPr lang="pa-IN"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ਦਾ ਮੁੱਲ ਜੇਕਰ </a:t>
            </a:r>
            <a:r>
              <a:rPr lang="pa-IN"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1 ਤੋਂ ਵਧੇਰੇ </a:t>
            </a:r>
            <a:r>
              <a:rPr lang="pa-IN"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ਹੋਵੇ ਤਾਂ ਇਸ ਦਾ ਅਰਥ ਹੈ ਕਿ ਸਮੁੱਚੀ ਆਬਾਦੀ ਵਿਚਲਾ ਅਨੁਪਾਤ ਜੋ ਦੱਸੇਗਾ, ਉਸ ਅਨੁਪਾਤ ਦੇ ਮੁਕਾਬਲੇ ਤੋਂ ਵੱਧ </a:t>
            </a:r>
            <a:r>
              <a:rPr lang="pa-IN"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ਨੁਮਾਇੰਦਗੀ</a:t>
            </a:r>
          </a:p>
          <a:p>
            <a:pPr>
              <a:lnSpc>
                <a:spcPct val="115000"/>
              </a:lnSpc>
              <a:spcBef>
                <a:spcPts val="1000"/>
              </a:spcBef>
            </a:pPr>
            <a:r>
              <a:rPr lang="pa-IN" b="1" dirty="0">
                <a:solidFill>
                  <a:srgbClr val="FF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ਡੀ</a:t>
            </a:r>
            <a:r>
              <a:rPr lang="en-US" b="1" dirty="0">
                <a:solidFill>
                  <a:srgbClr val="FF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FF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ਆਈ</a:t>
            </a:r>
            <a:r>
              <a:rPr lang="en-US" b="1" dirty="0">
                <a:solidFill>
                  <a:srgbClr val="FF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en-US"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 </a:t>
            </a:r>
            <a:r>
              <a:rPr lang="pa-IN"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ਦਾ ਮੁੱਲ ਜੇਕਰ </a:t>
            </a:r>
            <a:r>
              <a:rPr lang="pa-IN"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1 ਤੋਂ ਘੱਟ </a:t>
            </a:r>
            <a:r>
              <a:rPr lang="pa-IN"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ਹੋਵੇ ਤਾਂ ਇਸ ਦਾ ਅਰਥ ਹੈ ਕਿ ਸਮੁੱਚੀ ਆਬਾਦੀ ਵਿਚਲਾ ਅਨੁਪਾਤ ਜੋ ਦੱਸੇਗਾ, ਉਸ ਦੇ ਮੁਕਾਬਲੇ ਘੱਟ</a:t>
            </a:r>
            <a:r>
              <a:rPr lang="pa-IN"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 ਨੁਮਾਇੰਦਗੀ</a:t>
            </a:r>
            <a:endParaRPr lang="en-US" dirty="0">
              <a:solidFill>
                <a:srgbClr val="CC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a:lnSpc>
                <a:spcPct val="115000"/>
              </a:lnSpc>
              <a:spcBef>
                <a:spcPts val="1000"/>
              </a:spcBef>
            </a:pPr>
            <a:endParaRPr lang="pa-IN"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p:txBody>
      </p:sp>
      <p:sp>
        <p:nvSpPr>
          <p:cNvPr id="103" name="Google Shape;103;p15"/>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pen Sans"/>
              <a:buNone/>
            </a:pP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ਗੈਰ-ਅਨੁਪਾਤੀ ਸੂਚਕ ਅੰਕ </a:t>
            </a:r>
            <a:endParaRPr sz="4000" b="1" i="0" u="none" strike="noStrike" cap="none"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p:txBody>
      </p:sp>
      <p:pic>
        <p:nvPicPr>
          <p:cNvPr id="106" name="Google Shape;106;p15"/>
          <p:cNvPicPr preferRelativeResize="0"/>
          <p:nvPr/>
        </p:nvPicPr>
        <p:blipFill>
          <a:blip r:embed="rId3">
            <a:alphaModFix/>
          </a:blip>
          <a:stretch>
            <a:fillRect/>
          </a:stretch>
        </p:blipFill>
        <p:spPr>
          <a:xfrm>
            <a:off x="3284588" y="1767758"/>
            <a:ext cx="4951751" cy="15300"/>
          </a:xfrm>
          <a:prstGeom prst="rect">
            <a:avLst/>
          </a:prstGeom>
          <a:noFill/>
          <a:ln>
            <a:noFill/>
          </a:ln>
        </p:spPr>
      </p:pic>
      <p:sp>
        <p:nvSpPr>
          <p:cNvPr id="2" name="TextBox 1">
            <a:extLst>
              <a:ext uri="{FF2B5EF4-FFF2-40B4-BE49-F238E27FC236}">
                <a16:creationId xmlns:a16="http://schemas.microsoft.com/office/drawing/2014/main" id="{D35DE21A-6594-D5E4-D492-F962D826D5E2}"/>
              </a:ext>
            </a:extLst>
          </p:cNvPr>
          <p:cNvSpPr txBox="1"/>
          <p:nvPr/>
        </p:nvSpPr>
        <p:spPr>
          <a:xfrm>
            <a:off x="3284587" y="1456665"/>
            <a:ext cx="4951751" cy="307777"/>
          </a:xfrm>
          <a:prstGeom prst="rect">
            <a:avLst/>
          </a:prstGeom>
          <a:noFill/>
        </p:spPr>
        <p:txBody>
          <a:bodyPr wrap="square" rtlCol="0">
            <a:spAutoFit/>
          </a:bodyPr>
          <a:lstStyle/>
          <a:p>
            <a:r>
              <a:rPr lang="pa-IN" b="1" dirty="0">
                <a:latin typeface="Arial Unicode MS" panose="020B0604020202020204" pitchFamily="34" charset="-128"/>
                <a:ea typeface="Arial Unicode MS" panose="020B0604020202020204" pitchFamily="34" charset="-128"/>
                <a:cs typeface="Arial Unicode MS" panose="020B0604020202020204" pitchFamily="34" charset="-128"/>
              </a:rPr>
              <a:t>ਕਿਸੇ ਖਾਸ ਦਿਲਚਸਪੀ ਵਾਲੇ ਪ੍ਰੋਗਰਾਮ </a:t>
            </a: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ਵਿੱਚ ਗਰੁੱਪ ਉ ਦੇ ਵਿਦਿਆਰਥੀਆਂ ਦੀ %</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B64CD70C-9901-CE7A-34C7-A6C1C540EFBA}"/>
              </a:ext>
            </a:extLst>
          </p:cNvPr>
          <p:cNvSpPr txBox="1"/>
          <p:nvPr/>
        </p:nvSpPr>
        <p:spPr>
          <a:xfrm>
            <a:off x="3284586" y="1839587"/>
            <a:ext cx="4951751" cy="523220"/>
          </a:xfrm>
          <a:prstGeom prst="rect">
            <a:avLst/>
          </a:prstGeom>
          <a:noFill/>
        </p:spPr>
        <p:txBody>
          <a:bodyPr wrap="square" rtlCol="0">
            <a:spAutoFit/>
          </a:bodyPr>
          <a:lstStyle/>
          <a:p>
            <a:r>
              <a:rPr lang="pa-IN" b="1" dirty="0">
                <a:latin typeface="Arial Unicode MS" panose="020B0604020202020204" pitchFamily="34" charset="-128"/>
                <a:ea typeface="Arial Unicode MS" panose="020B0604020202020204" pitchFamily="34" charset="-128"/>
                <a:cs typeface="Arial Unicode MS" panose="020B0604020202020204" pitchFamily="34" charset="-128"/>
              </a:rPr>
              <a:t>ਐੱਚ</a:t>
            </a:r>
            <a:r>
              <a:rPr lang="en-US"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ਡੀ</a:t>
            </a:r>
            <a:r>
              <a:rPr lang="en-US"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ਐੱਸ</a:t>
            </a:r>
            <a:r>
              <a:rPr lang="en-US"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ਬੀ</a:t>
            </a:r>
            <a:r>
              <a:rPr lang="en-US"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a:t>
            </a:r>
            <a:r>
              <a:rPr lang="pa-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 ਦੀ ਸਮੁੱਚੀ ਵਿਦਿਆਰਥੀ ਆਬਾਦੀ </a:t>
            </a: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ਵਿੱਚ ਗਰੁੱਪ ਉ ਦੇ ਵਿਦਿਆਰਥੀਆਂ ਦੀ %</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sz="3200" dirty="0">
                <a:latin typeface="Arial Unicode MS" panose="020B0604020202020204" pitchFamily="34" charset="-128"/>
                <a:ea typeface="Arial Unicode MS" panose="020B0604020202020204" pitchFamily="34" charset="-128"/>
                <a:cs typeface="Arial Unicode MS" panose="020B0604020202020204" pitchFamily="34" charset="-128"/>
              </a:rPr>
              <a:t>ਸ਼ਮੂਲੀਅਤ ਦਰਾਂ - ਆਈ.ਈ.ਪੀ. ਵਾਲੇ ਵਿਦਿਆਰਥੀ </a:t>
            </a:r>
            <a:endParaRPr sz="3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13" name="Google Shape;113;p16"/>
          <p:cNvPicPr preferRelativeResize="0"/>
          <p:nvPr/>
        </p:nvPicPr>
        <p:blipFill>
          <a:blip r:embed="rId3">
            <a:alphaModFix/>
          </a:blip>
          <a:stretch>
            <a:fillRect/>
          </a:stretch>
        </p:blipFill>
        <p:spPr>
          <a:xfrm>
            <a:off x="1516325" y="1016750"/>
            <a:ext cx="6111351" cy="3775350"/>
          </a:xfrm>
          <a:prstGeom prst="rect">
            <a:avLst/>
          </a:prstGeom>
          <a:noFill/>
          <a:ln>
            <a:noFill/>
          </a:ln>
        </p:spPr>
      </p:pic>
      <p:sp>
        <p:nvSpPr>
          <p:cNvPr id="5" name="TextBox 4">
            <a:extLst>
              <a:ext uri="{FF2B5EF4-FFF2-40B4-BE49-F238E27FC236}">
                <a16:creationId xmlns:a16="http://schemas.microsoft.com/office/drawing/2014/main" id="{8911F46A-D508-27D6-26C6-8CE539DB82EF}"/>
              </a:ext>
            </a:extLst>
          </p:cNvPr>
          <p:cNvSpPr txBox="1"/>
          <p:nvPr/>
        </p:nvSpPr>
        <p:spPr>
          <a:xfrm>
            <a:off x="4430232" y="4412572"/>
            <a:ext cx="1205022"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ਸ਼ਮੂਲੀਅਤ ਦੀ ਦਰ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DF74B07D-DEAD-3CB3-DFB4-C227D1F95E94}"/>
              </a:ext>
            </a:extLst>
          </p:cNvPr>
          <p:cNvSpPr txBox="1"/>
          <p:nvPr/>
        </p:nvSpPr>
        <p:spPr>
          <a:xfrm>
            <a:off x="1722474" y="1602033"/>
            <a:ext cx="783264" cy="338554"/>
          </a:xfrm>
          <a:prstGeom prst="rect">
            <a:avLst/>
          </a:prstGeom>
          <a:solidFill>
            <a:schemeClr val="bg1"/>
          </a:solidFill>
        </p:spPr>
        <p:txBody>
          <a:bodyPr wrap="square" rtlCol="0">
            <a:spAutoFit/>
          </a:bodyPr>
          <a:lstStyle/>
          <a:p>
            <a:r>
              <a:rPr lang="pa-IN" sz="1600" b="1" dirty="0">
                <a:latin typeface="Arial Unicode MS" panose="020B0604020202020204" pitchFamily="34" charset="-128"/>
                <a:ea typeface="Arial Unicode MS" panose="020B0604020202020204" pitchFamily="34" charset="-128"/>
                <a:cs typeface="Arial Unicode MS" panose="020B0604020202020204" pitchFamily="34" charset="-128"/>
              </a:rPr>
              <a:t>ਕਿੰ - 12</a:t>
            </a:r>
            <a:endParaRPr lang="en-CA"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1F054DD5-2A21-EE80-3A19-B9F0BB54D587}"/>
              </a:ext>
            </a:extLst>
          </p:cNvPr>
          <p:cNvSpPr txBox="1"/>
          <p:nvPr/>
        </p:nvSpPr>
        <p:spPr>
          <a:xfrm>
            <a:off x="1775637" y="2501122"/>
            <a:ext cx="783264" cy="338554"/>
          </a:xfrm>
          <a:prstGeom prst="rect">
            <a:avLst/>
          </a:prstGeom>
          <a:solidFill>
            <a:schemeClr val="bg1"/>
          </a:solidFill>
        </p:spPr>
        <p:txBody>
          <a:bodyPr wrap="square" rtlCol="0">
            <a:spAutoFit/>
          </a:bodyPr>
          <a:lstStyle/>
          <a:p>
            <a:r>
              <a:rPr lang="pa-IN" sz="1600" b="1" dirty="0">
                <a:latin typeface="Arial Unicode MS" panose="020B0604020202020204" pitchFamily="34" charset="-128"/>
                <a:ea typeface="Arial Unicode MS" panose="020B0604020202020204" pitchFamily="34" charset="-128"/>
                <a:cs typeface="Arial Unicode MS" panose="020B0604020202020204" pitchFamily="34" charset="-128"/>
              </a:rPr>
              <a:t>ਕਿੰ - 3</a:t>
            </a:r>
            <a:endParaRPr lang="en-CA"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D66944EE-4614-79CA-D82E-5121659850D7}"/>
              </a:ext>
            </a:extLst>
          </p:cNvPr>
          <p:cNvSpPr txBox="1"/>
          <p:nvPr/>
        </p:nvSpPr>
        <p:spPr>
          <a:xfrm>
            <a:off x="1360968" y="3308057"/>
            <a:ext cx="1144770" cy="338554"/>
          </a:xfrm>
          <a:prstGeom prst="rect">
            <a:avLst/>
          </a:prstGeom>
          <a:solidFill>
            <a:schemeClr val="bg1"/>
          </a:solidFill>
        </p:spPr>
        <p:txBody>
          <a:bodyPr wrap="square" rtlCol="0">
            <a:spAutoFit/>
          </a:bodyPr>
          <a:lstStyle/>
          <a:p>
            <a:r>
              <a:rPr lang="pa-IN" sz="1600" b="1" dirty="0">
                <a:latin typeface="Arial Unicode MS" panose="020B0604020202020204" pitchFamily="34" charset="-128"/>
                <a:ea typeface="Arial Unicode MS" panose="020B0604020202020204" pitchFamily="34" charset="-128"/>
                <a:cs typeface="Arial Unicode MS" panose="020B0604020202020204" pitchFamily="34" charset="-128"/>
              </a:rPr>
              <a:t>ਗਰੇਡ 4 - 12</a:t>
            </a:r>
            <a:endParaRPr lang="en-CA"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dirty="0">
              <a:solidFill>
                <a:srgbClr val="FF0000"/>
              </a:solidFill>
            </a:endParaRPr>
          </a:p>
          <a:p>
            <a:pPr marL="0" lvl="0" indent="0" algn="ctr" rtl="0">
              <a:spcBef>
                <a:spcPts val="1000"/>
              </a:spcBef>
              <a:spcAft>
                <a:spcPts val="0"/>
              </a:spcAft>
              <a:buNone/>
            </a:pPr>
            <a:endParaRPr sz="2800" b="1" dirty="0">
              <a:solidFill>
                <a:srgbClr val="FF0000"/>
              </a:solidFill>
            </a:endParaRPr>
          </a:p>
          <a:p>
            <a:pPr marL="0" lvl="0" indent="0" algn="ctr" rtl="0">
              <a:spcBef>
                <a:spcPts val="1000"/>
              </a:spcBef>
              <a:spcAft>
                <a:spcPts val="0"/>
              </a:spcAft>
              <a:buNone/>
            </a:pPr>
            <a:r>
              <a:rPr lang="pa-IN"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ਆਈ.ਈ.ਪੀ. ਵਾਲਾ ਵਿਦਿਆਰਥੀ ਕਿਸ ਨੂੰ ਕਿਹਾ ਜਾਂਦਾ ਹੈ?</a:t>
            </a:r>
            <a:endParaRPr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sz="3600" dirty="0">
                <a:latin typeface="Arial Unicode MS" panose="020B0604020202020204" pitchFamily="34" charset="-128"/>
                <a:ea typeface="Arial Unicode MS" panose="020B0604020202020204" pitchFamily="34" charset="-128"/>
                <a:cs typeface="Arial Unicode MS" panose="020B0604020202020204" pitchFamily="34" charset="-128"/>
              </a:rPr>
              <a:t>ਰਜਿਸਟਰੇਸ਼ਨ ਮੁਤਾਬਕ ਆਈ.ਈ.ਪੀ., ਜਿਨਸ ਅਨੁਸਾਰ</a:t>
            </a:r>
            <a:endParaRPr sz="3600" dirty="0"/>
          </a:p>
        </p:txBody>
      </p:sp>
      <p:pic>
        <p:nvPicPr>
          <p:cNvPr id="126" name="Google Shape;126;p18"/>
          <p:cNvPicPr preferRelativeResize="0"/>
          <p:nvPr/>
        </p:nvPicPr>
        <p:blipFill>
          <a:blip r:embed="rId3">
            <a:alphaModFix/>
          </a:blip>
          <a:stretch>
            <a:fillRect/>
          </a:stretch>
        </p:blipFill>
        <p:spPr>
          <a:xfrm>
            <a:off x="1671950" y="942075"/>
            <a:ext cx="5800076" cy="3781276"/>
          </a:xfrm>
          <a:prstGeom prst="rect">
            <a:avLst/>
          </a:prstGeom>
          <a:noFill/>
          <a:ln>
            <a:noFill/>
          </a:ln>
        </p:spPr>
      </p:pic>
      <p:sp>
        <p:nvSpPr>
          <p:cNvPr id="4" name="TextBox 3">
            <a:extLst>
              <a:ext uri="{FF2B5EF4-FFF2-40B4-BE49-F238E27FC236}">
                <a16:creationId xmlns:a16="http://schemas.microsoft.com/office/drawing/2014/main" id="{54D0DE5D-58C8-81E4-A51A-6A01E96894CE}"/>
              </a:ext>
            </a:extLst>
          </p:cNvPr>
          <p:cNvSpPr txBox="1"/>
          <p:nvPr/>
        </p:nvSpPr>
        <p:spPr>
          <a:xfrm>
            <a:off x="2909777" y="4341031"/>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ਔਰਤ</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64194428-8E52-562B-82D7-6236AA28E25E}"/>
              </a:ext>
            </a:extLst>
          </p:cNvPr>
          <p:cNvSpPr txBox="1"/>
          <p:nvPr/>
        </p:nvSpPr>
        <p:spPr>
          <a:xfrm>
            <a:off x="5475768" y="4341031"/>
            <a:ext cx="811617" cy="261610"/>
          </a:xfrm>
          <a:prstGeom prst="rect">
            <a:avLst/>
          </a:prstGeom>
          <a:solidFill>
            <a:schemeClr val="bg1"/>
          </a:solidFill>
        </p:spPr>
        <p:txBody>
          <a:bodyPr wrap="square" rtlCol="0">
            <a:spAutoFit/>
          </a:bodyPr>
          <a:lstStyle/>
          <a:p>
            <a:pPr algn="ctr"/>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ਮਰਦ</a:t>
            </a:r>
            <a:endParaRPr lang="en-CA"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ਜਿਨਸੀ ਸ਼ਨਾਖਤ ਅਨੁਸਾਰ </a:t>
            </a: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 name="Google Shape;133;p19"/>
          <p:cNvPicPr preferRelativeResize="0"/>
          <p:nvPr/>
        </p:nvPicPr>
        <p:blipFill>
          <a:blip r:embed="rId3">
            <a:alphaModFix/>
          </a:blip>
          <a:stretch>
            <a:fillRect/>
          </a:stretch>
        </p:blipFill>
        <p:spPr>
          <a:xfrm>
            <a:off x="1640450" y="1258500"/>
            <a:ext cx="5863109" cy="3506875"/>
          </a:xfrm>
          <a:prstGeom prst="rect">
            <a:avLst/>
          </a:prstGeom>
          <a:noFill/>
          <a:ln>
            <a:noFill/>
          </a:ln>
        </p:spPr>
      </p:pic>
      <p:sp>
        <p:nvSpPr>
          <p:cNvPr id="4" name="TextBox 3">
            <a:extLst>
              <a:ext uri="{FF2B5EF4-FFF2-40B4-BE49-F238E27FC236}">
                <a16:creationId xmlns:a16="http://schemas.microsoft.com/office/drawing/2014/main" id="{8A047394-728A-B211-E59B-C6C4B7B669BA}"/>
              </a:ext>
            </a:extLst>
          </p:cNvPr>
          <p:cNvSpPr txBox="1"/>
          <p:nvPr/>
        </p:nvSpPr>
        <p:spPr>
          <a:xfrm>
            <a:off x="2243472" y="4478838"/>
            <a:ext cx="946296"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ਲੜਕੀ/ਔਰਤ</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A5BE4466-5633-E086-EFCA-44C8C11EDD86}"/>
              </a:ext>
            </a:extLst>
          </p:cNvPr>
          <p:cNvSpPr txBox="1"/>
          <p:nvPr/>
        </p:nvSpPr>
        <p:spPr>
          <a:xfrm>
            <a:off x="5834875" y="4429762"/>
            <a:ext cx="1203878" cy="261610"/>
          </a:xfrm>
          <a:prstGeom prst="rect">
            <a:avLst/>
          </a:prstGeom>
          <a:solidFill>
            <a:schemeClr val="bg1"/>
          </a:solidFill>
        </p:spPr>
        <p:txBody>
          <a:bodyPr wrap="square" rtlCol="0">
            <a:spAutoFit/>
          </a:bodyPr>
          <a:lstStyle/>
          <a:p>
            <a:pPr algn="ctr"/>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ਵਿਭਿੰਨ ਜਿਨਸ ਵਾਲੇ</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A28FA905-5D3F-B170-3FEA-204297B7B59F}"/>
              </a:ext>
            </a:extLst>
          </p:cNvPr>
          <p:cNvSpPr txBox="1"/>
          <p:nvPr/>
        </p:nvSpPr>
        <p:spPr>
          <a:xfrm>
            <a:off x="4153188" y="4444174"/>
            <a:ext cx="811617"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ਲੜਕਾ/ਮਰਦ</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ਲਿੰਗਕ ਰੁਝਾਨ ਅਨੁਸਾਰ </a:t>
            </a: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dirty="0"/>
          </a:p>
        </p:txBody>
      </p:sp>
      <p:pic>
        <p:nvPicPr>
          <p:cNvPr id="140" name="Google Shape;140;p20"/>
          <p:cNvPicPr preferRelativeResize="0"/>
          <p:nvPr/>
        </p:nvPicPr>
        <p:blipFill>
          <a:blip r:embed="rId3">
            <a:alphaModFix/>
          </a:blip>
          <a:stretch>
            <a:fillRect/>
          </a:stretch>
        </p:blipFill>
        <p:spPr>
          <a:xfrm>
            <a:off x="1532038" y="1016625"/>
            <a:ext cx="6079924" cy="3618350"/>
          </a:xfrm>
          <a:prstGeom prst="rect">
            <a:avLst/>
          </a:prstGeom>
          <a:noFill/>
          <a:ln>
            <a:noFill/>
          </a:ln>
        </p:spPr>
      </p:pic>
      <p:sp>
        <p:nvSpPr>
          <p:cNvPr id="4" name="TextBox 3">
            <a:extLst>
              <a:ext uri="{FF2B5EF4-FFF2-40B4-BE49-F238E27FC236}">
                <a16:creationId xmlns:a16="http://schemas.microsoft.com/office/drawing/2014/main" id="{48245D2E-392F-B0A0-4809-3064188CD8C1}"/>
              </a:ext>
            </a:extLst>
          </p:cNvPr>
          <p:cNvSpPr txBox="1"/>
          <p:nvPr/>
        </p:nvSpPr>
        <p:spPr>
          <a:xfrm>
            <a:off x="2286003" y="4308717"/>
            <a:ext cx="1796899"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ਸਟਰੇਟ/ ਹੈਟਰੋਸੈਕਸ਼ੂਅਲ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A74C55AF-123C-1D6C-C94A-09005BB1724E}"/>
              </a:ext>
            </a:extLst>
          </p:cNvPr>
          <p:cNvSpPr txBox="1"/>
          <p:nvPr/>
        </p:nvSpPr>
        <p:spPr>
          <a:xfrm>
            <a:off x="5330458" y="4314792"/>
            <a:ext cx="1796899" cy="261610"/>
          </a:xfrm>
          <a:prstGeom prst="rect">
            <a:avLst/>
          </a:prstGeom>
          <a:solidFill>
            <a:schemeClr val="bg1"/>
          </a:solidFill>
        </p:spPr>
        <p:txBody>
          <a:bodyPr wrap="square" rtlCol="0">
            <a:spAutoFit/>
          </a:bodyPr>
          <a:lstStyle/>
          <a:p>
            <a:r>
              <a:rPr lang="pa-IN" sz="1100" dirty="0">
                <a:latin typeface="Arial Unicode MS" panose="020B0604020202020204" pitchFamily="34" charset="-128"/>
                <a:ea typeface="Arial Unicode MS" panose="020B0604020202020204" pitchFamily="34" charset="-128"/>
                <a:cs typeface="Arial Unicode MS" panose="020B0604020202020204" pitchFamily="34" charset="-128"/>
              </a:rPr>
              <a:t>ਐੱਲ.ਜੀ.ਬੀ.ਟੀ.ਕਿਊ.2ਐੱਸ+</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pa-IN" dirty="0">
                <a:latin typeface="Arial Unicode MS" panose="020B0604020202020204" pitchFamily="34" charset="-128"/>
                <a:ea typeface="Arial Unicode MS" panose="020B0604020202020204" pitchFamily="34" charset="-128"/>
                <a:cs typeface="Arial Unicode MS" panose="020B0604020202020204" pitchFamily="34" charset="-128"/>
              </a:rPr>
              <a:t>ਨਸਲ ਅਨੁਸਾਰ </a:t>
            </a:r>
            <a:r>
              <a:rPr lang="pa-IN" sz="4000" dirty="0">
                <a:latin typeface="Arial Unicode MS" panose="020B0604020202020204" pitchFamily="34" charset="-128"/>
                <a:ea typeface="Arial Unicode MS" panose="020B0604020202020204" pitchFamily="34" charset="-128"/>
                <a:cs typeface="Arial Unicode MS" panose="020B0604020202020204" pitchFamily="34" charset="-128"/>
              </a:rPr>
              <a:t>ਆਈ.ਈ.ਪੀ.</a:t>
            </a:r>
            <a:endParaRPr dirty="0"/>
          </a:p>
        </p:txBody>
      </p:sp>
      <p:pic>
        <p:nvPicPr>
          <p:cNvPr id="147" name="Google Shape;147;p21"/>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148" name="Google Shape;148;p21"/>
          <p:cNvPicPr preferRelativeResize="0"/>
          <p:nvPr/>
        </p:nvPicPr>
        <p:blipFill>
          <a:blip r:embed="rId4">
            <a:alphaModFix/>
          </a:blip>
          <a:stretch>
            <a:fillRect/>
          </a:stretch>
        </p:blipFill>
        <p:spPr>
          <a:xfrm>
            <a:off x="1691400" y="1373700"/>
            <a:ext cx="6138600" cy="3320525"/>
          </a:xfrm>
          <a:prstGeom prst="rect">
            <a:avLst/>
          </a:prstGeom>
          <a:noFill/>
          <a:ln>
            <a:noFill/>
          </a:ln>
        </p:spPr>
      </p:pic>
      <p:sp>
        <p:nvSpPr>
          <p:cNvPr id="5" name="TextBox 4">
            <a:extLst>
              <a:ext uri="{FF2B5EF4-FFF2-40B4-BE49-F238E27FC236}">
                <a16:creationId xmlns:a16="http://schemas.microsoft.com/office/drawing/2014/main" id="{9DE7CE3D-7DC3-5D1B-D772-FDC2329D0A49}"/>
              </a:ext>
            </a:extLst>
          </p:cNvPr>
          <p:cNvSpPr txBox="1"/>
          <p:nvPr/>
        </p:nvSpPr>
        <p:spPr>
          <a:xfrm>
            <a:off x="2732569" y="1164430"/>
            <a:ext cx="1187302" cy="138499"/>
          </a:xfrm>
          <a:prstGeom prst="rect">
            <a:avLst/>
          </a:prstGeom>
          <a:solidFill>
            <a:schemeClr val="bg1"/>
          </a:solidFill>
        </p:spPr>
        <p:txBody>
          <a:bodyPr wrap="square" lIns="0" tIns="0" rIns="0" bIns="0" rtlCol="0">
            <a:spAutoFit/>
          </a:bodyPr>
          <a:lstStyle/>
          <a:p>
            <a:r>
              <a:rPr lang="pa-IN" sz="900" b="1" dirty="0"/>
              <a:t>ਅਨੁਪਾਤ ਤੋਂ ਵੱਧ ਨੁਮਾਇੰਦਗੀ </a:t>
            </a:r>
            <a:endParaRPr lang="en-CA" sz="900" b="1" dirty="0"/>
          </a:p>
        </p:txBody>
      </p:sp>
      <p:sp>
        <p:nvSpPr>
          <p:cNvPr id="6" name="TextBox 5">
            <a:extLst>
              <a:ext uri="{FF2B5EF4-FFF2-40B4-BE49-F238E27FC236}">
                <a16:creationId xmlns:a16="http://schemas.microsoft.com/office/drawing/2014/main" id="{4E576A12-B80C-A6D8-80F1-3CC257A12A17}"/>
              </a:ext>
            </a:extLst>
          </p:cNvPr>
          <p:cNvSpPr txBox="1"/>
          <p:nvPr/>
        </p:nvSpPr>
        <p:spPr>
          <a:xfrm>
            <a:off x="4775791" y="1164430"/>
            <a:ext cx="1306032" cy="138499"/>
          </a:xfrm>
          <a:prstGeom prst="rect">
            <a:avLst/>
          </a:prstGeom>
          <a:solidFill>
            <a:schemeClr val="bg1"/>
          </a:solidFill>
        </p:spPr>
        <p:txBody>
          <a:bodyPr wrap="square" lIns="0" tIns="0" rIns="0" bIns="0" rtlCol="0">
            <a:spAutoFit/>
          </a:bodyPr>
          <a:lstStyle/>
          <a:p>
            <a:r>
              <a:rPr lang="pa-IN" sz="900" b="1" dirty="0"/>
              <a:t>ਅਨੁਪਾਤ ਤੋਂ ਘੱਟ ਨੁਮਾਇੰਦਗੀ </a:t>
            </a:r>
            <a:endParaRPr lang="en-CA" sz="900" b="1" dirty="0"/>
          </a:p>
        </p:txBody>
      </p:sp>
      <p:sp>
        <p:nvSpPr>
          <p:cNvPr id="7" name="TextBox 6">
            <a:extLst>
              <a:ext uri="{FF2B5EF4-FFF2-40B4-BE49-F238E27FC236}">
                <a16:creationId xmlns:a16="http://schemas.microsoft.com/office/drawing/2014/main" id="{691AFAF6-6B69-8C31-D714-74C578C97356}"/>
              </a:ext>
            </a:extLst>
          </p:cNvPr>
          <p:cNvSpPr txBox="1"/>
          <p:nvPr/>
        </p:nvSpPr>
        <p:spPr>
          <a:xfrm rot="18955475">
            <a:off x="2066151" y="3993878"/>
            <a:ext cx="433361"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ਕਾਲੇ</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8B05E488-C61A-B4F3-7445-89790053B5E8}"/>
              </a:ext>
            </a:extLst>
          </p:cNvPr>
          <p:cNvSpPr txBox="1"/>
          <p:nvPr/>
        </p:nvSpPr>
        <p:spPr>
          <a:xfrm rot="18955475">
            <a:off x="2500091" y="3996978"/>
            <a:ext cx="663504" cy="400110"/>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ਪੂਰਬੀ     ਏਸ਼ੀਆਈ </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7D3E11F9-1A2F-4B49-E53C-35E47EA46297}"/>
              </a:ext>
            </a:extLst>
          </p:cNvPr>
          <p:cNvSpPr txBox="1"/>
          <p:nvPr/>
        </p:nvSpPr>
        <p:spPr>
          <a:xfrm rot="18955475">
            <a:off x="3090574" y="4099232"/>
            <a:ext cx="736278"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ਮੂਲ ਨਿਵਾਸੀ </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14403A68-0636-BCFE-4D29-436B99D5A978}"/>
              </a:ext>
            </a:extLst>
          </p:cNvPr>
          <p:cNvSpPr txBox="1"/>
          <p:nvPr/>
        </p:nvSpPr>
        <p:spPr>
          <a:xfrm rot="18955475">
            <a:off x="3353301" y="4202440"/>
            <a:ext cx="1191956"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ਲੈਟੀਨੋ/ਲੈਟੀਨਾ/ ਲੈਟਿਂਕਸ</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a16="http://schemas.microsoft.com/office/drawing/2014/main" id="{90C2EC64-9E3B-D4C9-3393-8A2A46EA8AEC}"/>
              </a:ext>
            </a:extLst>
          </p:cNvPr>
          <p:cNvSpPr txBox="1"/>
          <p:nvPr/>
        </p:nvSpPr>
        <p:spPr>
          <a:xfrm rot="18955475">
            <a:off x="4232562" y="4119645"/>
            <a:ext cx="859326"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ਮੱਧ-ਪੂਰਬੀ</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a:extLst>
              <a:ext uri="{FF2B5EF4-FFF2-40B4-BE49-F238E27FC236}">
                <a16:creationId xmlns:a16="http://schemas.microsoft.com/office/drawing/2014/main" id="{7170E9E4-1869-9CBA-A6DA-DE6B75CF44DD}"/>
              </a:ext>
            </a:extLst>
          </p:cNvPr>
          <p:cNvSpPr txBox="1"/>
          <p:nvPr/>
        </p:nvSpPr>
        <p:spPr>
          <a:xfrm rot="18955475">
            <a:off x="4875584" y="4169768"/>
            <a:ext cx="939085"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ਦੱਖਣੀ ਏਸ਼ੀਆਈ </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a:extLst>
              <a:ext uri="{FF2B5EF4-FFF2-40B4-BE49-F238E27FC236}">
                <a16:creationId xmlns:a16="http://schemas.microsoft.com/office/drawing/2014/main" id="{A4294B6C-97CD-F0F0-72EF-EFF7524B8185}"/>
              </a:ext>
            </a:extLst>
          </p:cNvPr>
          <p:cNvSpPr txBox="1"/>
          <p:nvPr/>
        </p:nvSpPr>
        <p:spPr>
          <a:xfrm rot="18955475">
            <a:off x="5309166" y="4227547"/>
            <a:ext cx="1169567"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ਦੱਖਣ-ਪੂਰਬੀ ਏਸ਼ੀਆਈ </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3">
            <a:extLst>
              <a:ext uri="{FF2B5EF4-FFF2-40B4-BE49-F238E27FC236}">
                <a16:creationId xmlns:a16="http://schemas.microsoft.com/office/drawing/2014/main" id="{9E3FB0DE-FE66-2FF8-6035-82F5EA536F18}"/>
              </a:ext>
            </a:extLst>
          </p:cNvPr>
          <p:cNvSpPr txBox="1"/>
          <p:nvPr/>
        </p:nvSpPr>
        <p:spPr>
          <a:xfrm rot="18955475">
            <a:off x="6605003" y="3932321"/>
            <a:ext cx="421844" cy="246221"/>
          </a:xfrm>
          <a:prstGeom prst="rect">
            <a:avLst/>
          </a:prstGeom>
          <a:solidFill>
            <a:schemeClr val="bg1"/>
          </a:solidFill>
        </p:spPr>
        <p:txBody>
          <a:bodyPr wrap="square" rtlCol="0">
            <a:spAutoFit/>
          </a:bodyPr>
          <a:lstStyle/>
          <a:p>
            <a:r>
              <a:rPr lang="pa-IN" sz="1000" dirty="0">
                <a:latin typeface="Arial Unicode MS" panose="020B0604020202020204" pitchFamily="34" charset="-128"/>
                <a:ea typeface="Arial Unicode MS" panose="020B0604020202020204" pitchFamily="34" charset="-128"/>
                <a:cs typeface="Arial Unicode MS" panose="020B0604020202020204" pitchFamily="34" charset="-128"/>
              </a:rPr>
              <a:t>ਗੋਰੇ</a:t>
            </a:r>
            <a:endParaRPr lang="en-CA"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8C4F034FDA3A14D88CBCEBCE840DB97" ma:contentTypeVersion="2" ma:contentTypeDescription="Upload an image." ma:contentTypeScope="" ma:versionID="5d224354c0c67df95adc8b2a8761e8e7">
  <xsd:schema xmlns:xsd="http://www.w3.org/2001/XMLSchema" xmlns:xs="http://www.w3.org/2001/XMLSchema" xmlns:p="http://schemas.microsoft.com/office/2006/metadata/properties" xmlns:ns1="http://schemas.microsoft.com/sharepoint/v3" xmlns:ns2="84CA7BAC-7791-47E9-A66A-9F84AB876AFA" xmlns:ns3="http://schemas.microsoft.com/sharepoint/v3/fields" xmlns:ns4="fe46685c-a291-4a55-a310-2e229e918259" targetNamespace="http://schemas.microsoft.com/office/2006/metadata/properties" ma:root="true" ma:fieldsID="26d9587a1f2536df15b7783e2226669e" ns1:_="" ns2:_="" ns3:_="" ns4:_="">
    <xsd:import namespace="http://schemas.microsoft.com/sharepoint/v3"/>
    <xsd:import namespace="84CA7BAC-7791-47E9-A66A-9F84AB876AFA"/>
    <xsd:import namespace="http://schemas.microsoft.com/sharepoint/v3/fields"/>
    <xsd:import namespace="fe46685c-a291-4a55-a310-2e229e91825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CA7BAC-7791-47E9-A66A-9F84AB876AF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46685c-a291-4a55-a310-2e229e918259"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84CA7BAC-7791-47E9-A66A-9F84AB876AF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EE2194F8-CEFE-44C8-92C4-447B05A8C9FD}"/>
</file>

<file path=customXml/itemProps2.xml><?xml version="1.0" encoding="utf-8"?>
<ds:datastoreItem xmlns:ds="http://schemas.openxmlformats.org/officeDocument/2006/customXml" ds:itemID="{AABADA67-1DAA-491E-BD16-17C104B50FE0}"/>
</file>

<file path=customXml/itemProps3.xml><?xml version="1.0" encoding="utf-8"?>
<ds:datastoreItem xmlns:ds="http://schemas.openxmlformats.org/officeDocument/2006/customXml" ds:itemID="{995180BE-1C42-4343-B97E-5D3D0C2C9F97}"/>
</file>

<file path=docProps/app.xml><?xml version="1.0" encoding="utf-8"?>
<Properties xmlns="http://schemas.openxmlformats.org/officeDocument/2006/extended-properties" xmlns:vt="http://schemas.openxmlformats.org/officeDocument/2006/docPropsVTypes">
  <TotalTime>1094</TotalTime>
  <Words>1485</Words>
  <Application>Microsoft Office PowerPoint</Application>
  <PresentationFormat>On-screen Show (16:9)</PresentationFormat>
  <Paragraphs>134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Unicode MS</vt:lpstr>
      <vt:lpstr>Calibri</vt:lpstr>
      <vt:lpstr>Open Sans</vt:lpstr>
      <vt:lpstr>Office Theme</vt:lpstr>
      <vt:lpstr>PowerPoint Presentation</vt:lpstr>
      <vt:lpstr>ਪ੍ਰੀਭਾਸ਼ਾਵਾਂ</vt:lpstr>
      <vt:lpstr>ਗੈਰ-ਅਨੁਪਾਤੀ ਸੂਚਕ ਅੰਕ </vt:lpstr>
      <vt:lpstr>ਸ਼ਮੂਲੀਅਤ ਦਰਾਂ - ਆਈ.ਈ.ਪੀ. ਵਾਲੇ ਵਿਦਿਆਰਥੀ </vt:lpstr>
      <vt:lpstr>PowerPoint Presentation</vt:lpstr>
      <vt:lpstr>ਰਜਿਸਟਰੇਸ਼ਨ ਮੁਤਾਬਕ ਆਈ.ਈ.ਪੀ., ਜਿਨਸ ਅਨੁਸਾਰ</vt:lpstr>
      <vt:lpstr>ਜਿਨਸੀ ਸ਼ਨਾਖਤ ਅਨੁਸਾਰ ਆਈ.ਈ.ਪੀ.</vt:lpstr>
      <vt:lpstr>ਲਿੰਗਕ ਰੁਝਾਨ ਅਨੁਸਾਰ ਆਈ.ਈ.ਪੀ.</vt:lpstr>
      <vt:lpstr>ਨਸਲ ਅਨੁਸਾਰ ਆਈ.ਈ.ਪੀ.</vt:lpstr>
      <vt:lpstr>PowerPoint Presentation</vt:lpstr>
      <vt:lpstr>ਸਕੂਲ ਦੇ ਮਾਹੌਲ ਅਤੇ ਅਪਣੱਤ ਦੇ ਅਹਿਸਾਸ ਅਨੁਸਾਰ ਆਈ.ਈ.ਪੀ.</vt:lpstr>
      <vt:lpstr>ਉਸਾਰੂ ਨੁਮਾਇੰਦਗੀ ਮੁਤਾਬਕ ਆਈ.ਈ.ਪੀ. </vt:lpstr>
      <vt:lpstr>PowerPoint Presentation</vt:lpstr>
      <vt:lpstr>ਰਾਜ਼ੀ-ਖੁਸ਼ੀ ਅਤੇ ਸ਼ਮੂਲੀਅਤ ਮੁਤਾਬਕ ਆਈ.ਈ.ਪੀ. </vt:lpstr>
      <vt:lpstr>ਰਿਸ਼ਤਿਆਂ ਮੁਤਾਬਕ ਆਈ.ਈ.ਪੀ.</vt:lpstr>
      <vt:lpstr>ਸਿੱਖਿਅਕ ਦੀਆਂ ਉਮੀਦਾਂ ਮੁਤਾਬਕ ਆਈ.ਈ.ਪੀ. </vt:lpstr>
      <vt:lpstr>ਅਗਲੇ ਕਦਮ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Rossana Bisceglia2</dc:creator>
  <cp:lastModifiedBy>Rajinder Singh</cp:lastModifiedBy>
  <cp:revision>16</cp:revision>
  <dcterms:modified xsi:type="dcterms:W3CDTF">2022-06-28T15:25:52Z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0x0101009148F5A04DDD49CBA7127AADA5FB792B00AADE34325A8B49CDA8BB4DB53328F21400C8C4F034FDA3A14D88CBCEBCE840DB97</vt:lpwstr>
  </property>
</Properties>
</file>