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Open Sans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165" autoAdjust="0"/>
  </p:normalViewPr>
  <p:slideViewPr>
    <p:cSldViewPr snapToGrid="0">
      <p:cViewPr varScale="1">
        <p:scale>
          <a:sx n="104" d="100"/>
          <a:sy n="104" d="100"/>
        </p:scale>
        <p:origin x="174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86435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2730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313b256bc9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313b256bc9_0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1313b256bc9_0_1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45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313b256b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313b256bc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dirty="0" smtClean="0">
                <a:latin typeface="Arial"/>
                <a:ea typeface="Arial"/>
                <a:cs typeface="Arial"/>
                <a:sym typeface="Arial"/>
              </a:rPr>
              <a:t>Los estudiantes con IEP tienen</a:t>
            </a:r>
            <a:r>
              <a:rPr lang="es-VE" b="1" dirty="0" smtClean="0">
                <a:latin typeface="Arial"/>
                <a:ea typeface="Arial"/>
                <a:cs typeface="Arial"/>
                <a:sym typeface="Arial"/>
              </a:rPr>
              <a:t> 1.5</a:t>
            </a:r>
            <a:r>
              <a:rPr lang="es-VE" b="1" baseline="0" dirty="0" smtClean="0">
                <a:latin typeface="Arial"/>
                <a:ea typeface="Arial"/>
                <a:cs typeface="Arial"/>
                <a:sym typeface="Arial"/>
              </a:rPr>
              <a:t> mas probabilidad </a:t>
            </a:r>
            <a:r>
              <a:rPr lang="es-VE" b="0" baseline="0" dirty="0" smtClean="0">
                <a:latin typeface="Arial"/>
                <a:ea typeface="Arial"/>
                <a:cs typeface="Arial"/>
                <a:sym typeface="Arial"/>
              </a:rPr>
              <a:t>de reportar un bajo nivel de sentido de pertenencia y tienen </a:t>
            </a:r>
            <a:r>
              <a:rPr lang="es-VE" b="1" baseline="0" dirty="0" smtClean="0">
                <a:latin typeface="Arial"/>
                <a:ea typeface="Arial"/>
                <a:cs typeface="Arial"/>
                <a:sym typeface="Arial"/>
              </a:rPr>
              <a:t>1.2 mas probabilidad </a:t>
            </a:r>
            <a:r>
              <a:rPr lang="es-VE" b="0" baseline="0" dirty="0" smtClean="0">
                <a:latin typeface="Arial"/>
                <a:ea typeface="Arial"/>
                <a:cs typeface="Arial"/>
                <a:sym typeface="Arial"/>
              </a:rPr>
              <a:t>de reportar niveles bajos del ambiente escolar favorable </a:t>
            </a:r>
            <a:r>
              <a:rPr lang="es-VE" sz="1200" noProof="0" dirty="0" smtClean="0">
                <a:latin typeface="Open Sans"/>
                <a:ea typeface="Open Sans"/>
                <a:cs typeface="Open Sans"/>
                <a:sym typeface="Open Sans"/>
              </a:rPr>
              <a:t>que la de la representación pronosticada para</a:t>
            </a:r>
            <a:r>
              <a:rPr lang="es-VE" sz="1200" noProof="0" dirty="0" smtClean="0"/>
              <a:t> </a:t>
            </a:r>
            <a:r>
              <a:rPr lang="es-VE" sz="1200" b="0" noProof="0" dirty="0" smtClean="0"/>
              <a:t>la totalidad de la población estudiantil de HDSB</a:t>
            </a:r>
            <a:r>
              <a:rPr lang="es-VE" sz="1200" noProof="0" dirty="0" smtClean="0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s-VE" b="1" noProof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 smtClean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1313b256bc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9732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313b256bc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313b256bc9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dirty="0" smtClean="0">
                <a:latin typeface="Arial"/>
                <a:ea typeface="Arial"/>
                <a:cs typeface="Arial"/>
                <a:sym typeface="Arial"/>
              </a:rPr>
              <a:t>Los estudiantes con IEP tienen</a:t>
            </a:r>
            <a:r>
              <a:rPr lang="es-VE" b="1" dirty="0" smtClean="0">
                <a:latin typeface="Arial"/>
                <a:ea typeface="Arial"/>
                <a:cs typeface="Arial"/>
                <a:sym typeface="Arial"/>
              </a:rPr>
              <a:t> 1.2 mas probabilidad </a:t>
            </a:r>
            <a:r>
              <a:rPr lang="es-VE" dirty="0" smtClean="0">
                <a:latin typeface="Arial"/>
                <a:ea typeface="Arial"/>
                <a:cs typeface="Arial"/>
                <a:sym typeface="Arial"/>
              </a:rPr>
              <a:t> de</a:t>
            </a:r>
            <a:r>
              <a:rPr lang="es-VE" baseline="0" dirty="0" smtClean="0">
                <a:latin typeface="Arial"/>
                <a:ea typeface="Arial"/>
                <a:cs typeface="Arial"/>
                <a:sym typeface="Arial"/>
              </a:rPr>
              <a:t> r</a:t>
            </a:r>
            <a:r>
              <a:rPr lang="es-VE" dirty="0" smtClean="0">
                <a:latin typeface="Arial"/>
                <a:ea typeface="Arial"/>
                <a:cs typeface="Arial"/>
                <a:sym typeface="Arial"/>
              </a:rPr>
              <a:t>eportar bajos niveles en cuanto a su representación</a:t>
            </a:r>
            <a:r>
              <a:rPr lang="es-VE" baseline="0" dirty="0" smtClean="0">
                <a:latin typeface="Arial"/>
                <a:ea typeface="Arial"/>
                <a:cs typeface="Arial"/>
                <a:sym typeface="Arial"/>
              </a:rPr>
              <a:t> favorable en fotos, materiales, temas, y eventos escolares que </a:t>
            </a:r>
            <a:r>
              <a:rPr lang="es-VE" sz="1200" noProof="0" dirty="0" smtClean="0">
                <a:latin typeface="Open Sans"/>
                <a:ea typeface="Open Sans"/>
                <a:cs typeface="Open Sans"/>
                <a:sym typeface="Open Sans"/>
              </a:rPr>
              <a:t>la representación pronosticada para</a:t>
            </a:r>
            <a:r>
              <a:rPr lang="es-VE" sz="1200" noProof="0" dirty="0" smtClean="0"/>
              <a:t> </a:t>
            </a:r>
            <a:r>
              <a:rPr lang="es-VE" sz="1200" b="0" noProof="0" dirty="0" smtClean="0"/>
              <a:t>la totalidad de la población estudiantil de HDSB</a:t>
            </a:r>
            <a:r>
              <a:rPr lang="es-VE" sz="1200" noProof="0" dirty="0" smtClean="0"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es-VE" dirty="0" smtClean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1313b256bc9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3088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13b256bc9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313b256bc9_0_1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g1313b256bc9_0_1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5896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313b256bc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313b256bc9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-VE" dirty="0" smtClean="0">
                <a:latin typeface="Arial"/>
                <a:ea typeface="Arial"/>
                <a:cs typeface="Arial"/>
                <a:sym typeface="Arial"/>
              </a:rPr>
              <a:t>Los estudiantes con IEP tienen</a:t>
            </a:r>
            <a:r>
              <a:rPr lang="es-VE" b="1" dirty="0" smtClean="0">
                <a:latin typeface="Arial"/>
                <a:ea typeface="Arial"/>
                <a:cs typeface="Arial"/>
                <a:sym typeface="Arial"/>
              </a:rPr>
              <a:t> 1.3</a:t>
            </a:r>
            <a:r>
              <a:rPr lang="es-VE" b="1" baseline="0" dirty="0" smtClean="0">
                <a:latin typeface="Arial"/>
                <a:ea typeface="Arial"/>
                <a:cs typeface="Arial"/>
                <a:sym typeface="Arial"/>
              </a:rPr>
              <a:t> mas probabilidad </a:t>
            </a:r>
            <a:r>
              <a:rPr lang="es-VE" b="0" baseline="0" dirty="0" smtClean="0">
                <a:latin typeface="Arial"/>
                <a:ea typeface="Arial"/>
                <a:cs typeface="Arial"/>
                <a:sym typeface="Arial"/>
              </a:rPr>
              <a:t>de reportar niveles mas bajos en bienestar y compromiso </a:t>
            </a:r>
            <a:r>
              <a:rPr lang="es-VE" sz="1200" noProof="0" dirty="0" smtClean="0">
                <a:latin typeface="Open Sans"/>
                <a:ea typeface="Open Sans"/>
                <a:cs typeface="Open Sans"/>
                <a:sym typeface="Open Sans"/>
              </a:rPr>
              <a:t>que la representación pronosticada para</a:t>
            </a:r>
            <a:r>
              <a:rPr lang="es-VE" sz="1200" noProof="0" dirty="0" smtClean="0"/>
              <a:t> </a:t>
            </a:r>
            <a:r>
              <a:rPr lang="es-VE" sz="1200" b="0" noProof="0" dirty="0" smtClean="0"/>
              <a:t>la totalidad de la población estudiantil de HDSB</a:t>
            </a:r>
            <a:r>
              <a:rPr lang="es-VE" sz="1200" noProof="0" dirty="0" smtClean="0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s-VE" b="0" baseline="0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-VE" b="0" baseline="0" dirty="0" smtClean="0">
                <a:latin typeface="Arial"/>
                <a:ea typeface="Arial"/>
                <a:cs typeface="Arial"/>
                <a:sym typeface="Arial"/>
              </a:rPr>
              <a:t>Igualmente, tienen </a:t>
            </a:r>
            <a:r>
              <a:rPr lang="es-VE" b="1" baseline="0" dirty="0" smtClean="0">
                <a:latin typeface="Arial"/>
                <a:ea typeface="Arial"/>
                <a:cs typeface="Arial"/>
                <a:sym typeface="Arial"/>
              </a:rPr>
              <a:t>1.4 mas probabilidad </a:t>
            </a:r>
            <a:r>
              <a:rPr lang="es-VE" sz="1200" noProof="0" dirty="0" smtClean="0">
                <a:latin typeface="Open Sans"/>
                <a:ea typeface="Open Sans"/>
                <a:cs typeface="Open Sans"/>
                <a:sym typeface="Open Sans"/>
              </a:rPr>
              <a:t>(no se muestran datos) </a:t>
            </a:r>
            <a:r>
              <a:rPr lang="es-VE" b="0" baseline="0" dirty="0" smtClean="0">
                <a:latin typeface="Arial"/>
                <a:ea typeface="Arial"/>
                <a:cs typeface="Arial"/>
                <a:sym typeface="Arial"/>
              </a:rPr>
              <a:t>de reportar niveles bajos en bienestar y compromiso </a:t>
            </a:r>
            <a:r>
              <a:rPr lang="es-VE" sz="1200" noProof="0" dirty="0" smtClean="0">
                <a:latin typeface="Open Sans"/>
                <a:ea typeface="Open Sans"/>
                <a:cs typeface="Open Sans"/>
                <a:sym typeface="Open Sans"/>
              </a:rPr>
              <a:t>en comparación con estudiantes sin IEP.</a:t>
            </a:r>
            <a:endParaRPr lang="es-VE" b="1" noProof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313b256bc9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827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313b256bc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313b256bc9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s-VE" dirty="0" smtClean="0">
                <a:latin typeface="Arial"/>
                <a:ea typeface="Arial"/>
                <a:cs typeface="Arial"/>
                <a:sym typeface="Arial"/>
              </a:rPr>
              <a:t>Los estudiantes con IEP tienen</a:t>
            </a:r>
            <a:r>
              <a:rPr lang="es-VE" b="1" dirty="0" smtClean="0">
                <a:latin typeface="Arial"/>
                <a:ea typeface="Arial"/>
                <a:cs typeface="Arial"/>
                <a:sym typeface="Arial"/>
              </a:rPr>
              <a:t> 1.2</a:t>
            </a:r>
            <a:r>
              <a:rPr lang="es-VE" b="1" baseline="0" dirty="0" smtClean="0">
                <a:latin typeface="Arial"/>
                <a:ea typeface="Arial"/>
                <a:cs typeface="Arial"/>
                <a:sym typeface="Arial"/>
              </a:rPr>
              <a:t> mas probabilidad </a:t>
            </a:r>
            <a:r>
              <a:rPr lang="es-VE" b="0" baseline="0" dirty="0" smtClean="0">
                <a:latin typeface="Arial"/>
                <a:ea typeface="Arial"/>
                <a:cs typeface="Arial"/>
                <a:sym typeface="Arial"/>
              </a:rPr>
              <a:t>de tener niveles mas bajos de calidad en las relaciones profesor-alumno y </a:t>
            </a:r>
            <a:r>
              <a:rPr lang="es-VE" b="1" dirty="0" smtClean="0">
                <a:latin typeface="Arial"/>
                <a:ea typeface="Arial"/>
                <a:cs typeface="Arial"/>
                <a:sym typeface="Arial"/>
              </a:rPr>
              <a:t>1.53</a:t>
            </a:r>
            <a:r>
              <a:rPr lang="es-VE" b="1" baseline="0" dirty="0" smtClean="0">
                <a:latin typeface="Arial"/>
                <a:ea typeface="Arial"/>
                <a:cs typeface="Arial"/>
                <a:sym typeface="Arial"/>
              </a:rPr>
              <a:t> mas probabilidad </a:t>
            </a:r>
            <a:r>
              <a:rPr lang="es-VE" b="0" baseline="0" dirty="0" smtClean="0">
                <a:latin typeface="Arial"/>
                <a:ea typeface="Arial"/>
                <a:cs typeface="Arial"/>
                <a:sym typeface="Arial"/>
              </a:rPr>
              <a:t>de experimentar bajos niveles de calidad en las relaciones profesor-alumno </a:t>
            </a:r>
            <a:r>
              <a:rPr lang="es-VE" sz="1200" noProof="0" dirty="0" smtClean="0">
                <a:latin typeface="Open Sans"/>
                <a:ea typeface="Open Sans"/>
                <a:cs typeface="Open Sans"/>
                <a:sym typeface="Open Sans"/>
              </a:rPr>
              <a:t>que la representación pronosticada para</a:t>
            </a:r>
            <a:r>
              <a:rPr lang="es-VE" sz="1200" noProof="0" dirty="0" smtClean="0"/>
              <a:t> </a:t>
            </a:r>
            <a:r>
              <a:rPr lang="es-VE" sz="1200" b="0" noProof="0" dirty="0" smtClean="0"/>
              <a:t>la totalidad de la población estudiantil de HDSB</a:t>
            </a:r>
            <a:r>
              <a:rPr lang="es-VE" sz="1200" noProof="0" dirty="0" smtClean="0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s-VE" b="0" baseline="0" dirty="0" smtClean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1313b256bc9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23917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313b256bc9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313b256bc9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s-VE" dirty="0" smtClean="0">
                <a:latin typeface="Arial"/>
                <a:ea typeface="Arial"/>
                <a:cs typeface="Arial"/>
                <a:sym typeface="Arial"/>
              </a:rPr>
              <a:t>Los estudiantes con IEP tienen</a:t>
            </a:r>
            <a:r>
              <a:rPr lang="es-VE" b="1" dirty="0" smtClean="0">
                <a:latin typeface="Arial"/>
                <a:ea typeface="Arial"/>
                <a:cs typeface="Arial"/>
                <a:sym typeface="Arial"/>
              </a:rPr>
              <a:t> 1.4</a:t>
            </a:r>
            <a:r>
              <a:rPr lang="es-VE" b="1" baseline="0" dirty="0" smtClean="0">
                <a:latin typeface="Arial"/>
                <a:ea typeface="Arial"/>
                <a:cs typeface="Arial"/>
                <a:sym typeface="Arial"/>
              </a:rPr>
              <a:t> mas probabilidad </a:t>
            </a:r>
            <a:r>
              <a:rPr lang="es-VE" b="0" baseline="0" dirty="0" smtClean="0">
                <a:latin typeface="Arial"/>
                <a:ea typeface="Arial"/>
                <a:cs typeface="Arial"/>
                <a:sym typeface="Arial"/>
              </a:rPr>
              <a:t>de reportar que los educadores tienen menos expectativas en ellos </a:t>
            </a:r>
            <a:r>
              <a:rPr lang="es-VE" sz="1200" noProof="0" dirty="0" smtClean="0">
                <a:latin typeface="Open Sans"/>
                <a:ea typeface="Open Sans"/>
                <a:cs typeface="Open Sans"/>
                <a:sym typeface="Open Sans"/>
              </a:rPr>
              <a:t>que la representación pronosticada para</a:t>
            </a:r>
            <a:r>
              <a:rPr lang="es-VE" sz="1200" noProof="0" dirty="0" smtClean="0"/>
              <a:t> </a:t>
            </a:r>
            <a:r>
              <a:rPr lang="es-VE" sz="1200" b="0" noProof="0" dirty="0" smtClean="0"/>
              <a:t>la totalidad de la población estudiantil de HDSB</a:t>
            </a:r>
            <a:r>
              <a:rPr lang="es-VE" sz="1200" noProof="0" dirty="0" smtClean="0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s-VE" b="0" baseline="0" dirty="0" smtClean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1313b256bc9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2968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2f13818fa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2f13818fa0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12f13818fa0_0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9913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1b2d90e42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131b2d90e4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0683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1b2d90e42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131b2d90e4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5351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f13818fa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f13818fa0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1100" b="1" noProof="0" dirty="0" smtClean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Índice Global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1100" b="1" noProof="0" dirty="0" smtClean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s-VE" sz="1100" b="1" baseline="0" noProof="0" dirty="0" smtClean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VE" sz="1100" b="1" noProof="0" dirty="0" smtClean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estudiantes de K- Grado12 con IEP : 9,567 de 12,393 = </a:t>
            </a:r>
            <a:r>
              <a:rPr lang="es-VE" sz="1100" b="1" noProof="0" dirty="0" smtClean="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77% índice de participación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g12f13818fa0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8624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313b256bc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313b256bc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g1313b256bc9_0_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993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f13818fa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2f13818fa0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s-VE" sz="1300" noProof="0" dirty="0" smtClean="0"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s-VE" sz="1300" baseline="0" noProof="0" dirty="0" smtClean="0">
                <a:latin typeface="Open Sans"/>
                <a:ea typeface="Open Sans"/>
                <a:cs typeface="Open Sans"/>
                <a:sym typeface="Open Sans"/>
              </a:rPr>
              <a:t> e</a:t>
            </a:r>
            <a:r>
              <a:rPr lang="es-VE" sz="1300" noProof="0" dirty="0" smtClean="0">
                <a:latin typeface="Open Sans"/>
                <a:ea typeface="Open Sans"/>
                <a:cs typeface="Open Sans"/>
                <a:sym typeface="Open Sans"/>
              </a:rPr>
              <a:t>studiantes tienen </a:t>
            </a:r>
            <a:r>
              <a:rPr lang="es-VE" sz="1300" b="1" noProof="0" dirty="0" smtClean="0">
                <a:latin typeface="Open Sans"/>
                <a:ea typeface="Open Sans"/>
                <a:cs typeface="Open Sans"/>
                <a:sym typeface="Open Sans"/>
              </a:rPr>
              <a:t>1.26 mas probabilidad </a:t>
            </a:r>
            <a:r>
              <a:rPr lang="es-VE" sz="1300" b="0" noProof="0" dirty="0" smtClean="0">
                <a:latin typeface="Open Sans"/>
                <a:ea typeface="Open Sans"/>
                <a:cs typeface="Open Sans"/>
                <a:sym typeface="Open Sans"/>
              </a:rPr>
              <a:t>de</a:t>
            </a:r>
            <a:r>
              <a:rPr lang="es-VE" sz="1300" b="1" noProof="0" dirty="0" smtClea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VE" sz="1300" noProof="0" dirty="0" smtClean="0">
                <a:latin typeface="Open Sans"/>
                <a:ea typeface="Open Sans"/>
                <a:cs typeface="Open Sans"/>
                <a:sym typeface="Open Sans"/>
              </a:rPr>
              <a:t>tener IEP que lo pronosticado para su representación </a:t>
            </a:r>
            <a:r>
              <a:rPr lang="es-VE" sz="1400" noProof="0" dirty="0" smtClean="0"/>
              <a:t>en </a:t>
            </a:r>
            <a:r>
              <a:rPr lang="es-VE" sz="1400" b="0" noProof="0" dirty="0" smtClean="0"/>
              <a:t>la totalidad de la población estudiantil de HDSB.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1300" noProof="0" dirty="0" smtClean="0"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1300" noProof="0" dirty="0" smtClean="0">
                <a:latin typeface="Open Sans"/>
                <a:ea typeface="Open Sans"/>
                <a:cs typeface="Open Sans"/>
                <a:sym typeface="Open Sans"/>
              </a:rPr>
              <a:t>Además,</a:t>
            </a:r>
            <a:r>
              <a:rPr lang="es-VE" sz="1300" baseline="0" noProof="0" dirty="0" smtClean="0">
                <a:latin typeface="Open Sans"/>
                <a:ea typeface="Open Sans"/>
                <a:cs typeface="Open Sans"/>
                <a:sym typeface="Open Sans"/>
              </a:rPr>
              <a:t> los estudiantes tienen </a:t>
            </a:r>
            <a:r>
              <a:rPr lang="es-VE" sz="1300" noProof="0" dirty="0" smtClea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VE" sz="1300" b="1" noProof="0" dirty="0" smtClean="0">
                <a:latin typeface="Open Sans"/>
                <a:ea typeface="Open Sans"/>
                <a:cs typeface="Open Sans"/>
                <a:sym typeface="Open Sans"/>
              </a:rPr>
              <a:t>1.7 mas probabilidad </a:t>
            </a:r>
            <a:r>
              <a:rPr lang="es-VE" sz="1300" noProof="0" dirty="0" smtClean="0">
                <a:latin typeface="Open Sans"/>
                <a:ea typeface="Open Sans"/>
                <a:cs typeface="Open Sans"/>
                <a:sym typeface="Open Sans"/>
              </a:rPr>
              <a:t>(no se muestran datos)</a:t>
            </a:r>
            <a:r>
              <a:rPr lang="es-VE" sz="1300" b="0" noProof="0" dirty="0" smtClean="0">
                <a:latin typeface="Open Sans"/>
                <a:ea typeface="Open Sans"/>
                <a:cs typeface="Open Sans"/>
                <a:sym typeface="Open Sans"/>
              </a:rPr>
              <a:t> de</a:t>
            </a:r>
            <a:r>
              <a:rPr lang="es-VE" sz="1300" noProof="0" dirty="0" smtClean="0">
                <a:latin typeface="Open Sans"/>
                <a:ea typeface="Open Sans"/>
                <a:cs typeface="Open Sans"/>
                <a:sym typeface="Open Sans"/>
              </a:rPr>
              <a:t> tener IEP</a:t>
            </a:r>
            <a:r>
              <a:rPr lang="es-VE" sz="1300" baseline="0" noProof="0" dirty="0" smtClean="0">
                <a:latin typeface="Open Sans"/>
                <a:ea typeface="Open Sans"/>
                <a:cs typeface="Open Sans"/>
                <a:sym typeface="Open Sans"/>
              </a:rPr>
              <a:t> en comparación con las estudiantes.</a:t>
            </a:r>
            <a:r>
              <a:rPr lang="es-VE" sz="1300" noProof="0" dirty="0" smtClean="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lang="es-VE" sz="1300" noProof="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" name="Google Shape;123;g12f13818fa0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8738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2f13818fa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2f13818fa0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s-VE" sz="1300" noProof="0" dirty="0" smtClean="0">
                <a:latin typeface="Open Sans"/>
                <a:ea typeface="Open Sans"/>
                <a:cs typeface="Open Sans"/>
                <a:sym typeface="Open Sans"/>
              </a:rPr>
              <a:t>Los estudiantes que se identifican como </a:t>
            </a:r>
            <a:r>
              <a:rPr lang="es-VE" sz="1400" noProof="0" dirty="0" smtClean="0">
                <a:latin typeface="Calibri"/>
                <a:ea typeface="Open Sans"/>
                <a:cs typeface="Calibri"/>
                <a:sym typeface="Calibri"/>
              </a:rPr>
              <a:t>N</a:t>
            </a:r>
            <a:r>
              <a:rPr lang="es-VE" sz="1400" noProof="0" dirty="0" smtClean="0"/>
              <a:t>iño/Hombre y de Diversos Géneros</a:t>
            </a:r>
            <a:r>
              <a:rPr lang="es-VE" sz="1400" baseline="0" noProof="0" dirty="0" smtClean="0"/>
              <a:t> están sobrerrepresentados entre los estudiantes con IEP.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s-VE" sz="1400" baseline="0" noProof="0" dirty="0" smtClean="0"/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s-VE" sz="1400" baseline="0" noProof="0" dirty="0" smtClean="0"/>
              <a:t>Los estudiantes identificados como Diversos Géneros tienen </a:t>
            </a:r>
            <a:r>
              <a:rPr lang="en-US" sz="1300" b="1" dirty="0" smtClean="0">
                <a:latin typeface="Open Sans"/>
                <a:ea typeface="Open Sans"/>
                <a:cs typeface="Open Sans"/>
                <a:sym typeface="Open Sans"/>
              </a:rPr>
              <a:t>1.5 </a:t>
            </a:r>
            <a:r>
              <a:rPr lang="es-VE" sz="1300" b="1" noProof="0" dirty="0" smtClean="0">
                <a:latin typeface="Open Sans"/>
                <a:ea typeface="Open Sans"/>
                <a:cs typeface="Open Sans"/>
                <a:sym typeface="Open Sans"/>
              </a:rPr>
              <a:t>mas probabilidad </a:t>
            </a:r>
            <a:r>
              <a:rPr lang="es-VE" sz="1300" b="0" noProof="0" dirty="0" smtClean="0">
                <a:latin typeface="Open Sans"/>
                <a:ea typeface="Open Sans"/>
                <a:cs typeface="Open Sans"/>
                <a:sym typeface="Open Sans"/>
              </a:rPr>
              <a:t>de</a:t>
            </a:r>
            <a:r>
              <a:rPr lang="es-VE" sz="1300" b="1" noProof="0" dirty="0" smtClea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VE" sz="1300" noProof="0" dirty="0" smtClean="0">
                <a:latin typeface="Open Sans"/>
                <a:ea typeface="Open Sans"/>
                <a:cs typeface="Open Sans"/>
                <a:sym typeface="Open Sans"/>
              </a:rPr>
              <a:t>tener IEP en comparación con su representación </a:t>
            </a:r>
            <a:r>
              <a:rPr lang="es-VE" sz="1400" noProof="0" dirty="0" smtClean="0"/>
              <a:t>en </a:t>
            </a:r>
            <a:r>
              <a:rPr lang="es-VE" sz="1400" b="0" noProof="0" dirty="0" smtClean="0"/>
              <a:t>la totalidad de la población estudiantil de HDSB</a:t>
            </a:r>
            <a:r>
              <a:rPr lang="es-VE" sz="1400" b="0" baseline="0" noProof="0" dirty="0" smtClean="0"/>
              <a:t> y tienen</a:t>
            </a:r>
            <a:r>
              <a:rPr lang="en-US" sz="1300" dirty="0" smtClea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VE" sz="1300" b="1" noProof="0" dirty="0" smtClean="0"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s-VE" sz="1300" b="1" baseline="0" noProof="0" dirty="0" smtClean="0">
                <a:latin typeface="Open Sans"/>
                <a:ea typeface="Open Sans"/>
                <a:cs typeface="Open Sans"/>
                <a:sym typeface="Open Sans"/>
              </a:rPr>
              <a:t> veces mas</a:t>
            </a:r>
            <a:r>
              <a:rPr lang="es-VE" sz="1300" b="1" noProof="0" dirty="0" smtClean="0">
                <a:latin typeface="Open Sans"/>
                <a:ea typeface="Open Sans"/>
                <a:cs typeface="Open Sans"/>
                <a:sym typeface="Open Sans"/>
              </a:rPr>
              <a:t> probabilidad </a:t>
            </a:r>
            <a:r>
              <a:rPr lang="es-VE" sz="1300" b="0" noProof="0" dirty="0" smtClean="0">
                <a:latin typeface="Open Sans"/>
                <a:ea typeface="Open Sans"/>
                <a:cs typeface="Open Sans"/>
                <a:sym typeface="Open Sans"/>
              </a:rPr>
              <a:t>de</a:t>
            </a:r>
            <a:r>
              <a:rPr lang="es-VE" sz="1300" b="1" noProof="0" dirty="0" smtClea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VE" sz="1300" noProof="0" dirty="0" smtClean="0">
                <a:latin typeface="Open Sans"/>
                <a:ea typeface="Open Sans"/>
                <a:cs typeface="Open Sans"/>
                <a:sym typeface="Open Sans"/>
              </a:rPr>
              <a:t> (no se muestran datos) tener IEP</a:t>
            </a:r>
            <a:r>
              <a:rPr lang="es-VE" sz="1300" baseline="0" noProof="0" dirty="0" smtClean="0">
                <a:latin typeface="Open Sans"/>
                <a:ea typeface="Open Sans"/>
                <a:cs typeface="Open Sans"/>
                <a:sym typeface="Open Sans"/>
              </a:rPr>
              <a:t> en comparación con los identificados como </a:t>
            </a:r>
            <a:r>
              <a:rPr lang="es-VE" sz="1400" dirty="0" smtClean="0"/>
              <a:t>Niña/Mujer.</a:t>
            </a:r>
            <a:r>
              <a:rPr lang="es-VE" sz="1400" baseline="0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s-VE" sz="1300" noProof="0" dirty="0" smtClean="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s-VE" sz="1300" noProof="0" dirty="0" smtClean="0">
                <a:latin typeface="Open Sans"/>
                <a:ea typeface="Open Sans"/>
                <a:cs typeface="Open Sans"/>
                <a:sym typeface="Open Sans"/>
              </a:rPr>
              <a:t>Los estudiantes que se identifican como </a:t>
            </a:r>
            <a:r>
              <a:rPr lang="es-VE" sz="1400" noProof="0" dirty="0" smtClean="0">
                <a:latin typeface="Calibri"/>
                <a:ea typeface="Open Sans"/>
                <a:cs typeface="Calibri"/>
                <a:sym typeface="Calibri"/>
              </a:rPr>
              <a:t>N</a:t>
            </a:r>
            <a:r>
              <a:rPr lang="es-VE" sz="1400" noProof="0" dirty="0" smtClean="0"/>
              <a:t>iño/Hombre tienen </a:t>
            </a:r>
            <a:r>
              <a:rPr lang="en-US" sz="1300" b="1" dirty="0" smtClean="0">
                <a:latin typeface="Open Sans"/>
                <a:ea typeface="Open Sans"/>
                <a:cs typeface="Open Sans"/>
                <a:sym typeface="Open Sans"/>
              </a:rPr>
              <a:t>1.2 </a:t>
            </a:r>
            <a:r>
              <a:rPr lang="es-VE" sz="1300" b="1" noProof="0" dirty="0" smtClean="0">
                <a:latin typeface="Open Sans"/>
                <a:ea typeface="Open Sans"/>
                <a:cs typeface="Open Sans"/>
                <a:sym typeface="Open Sans"/>
              </a:rPr>
              <a:t>mas probabilidad </a:t>
            </a:r>
            <a:r>
              <a:rPr lang="es-VE" sz="1300" b="0" noProof="0" dirty="0" smtClean="0">
                <a:latin typeface="Open Sans"/>
                <a:ea typeface="Open Sans"/>
                <a:cs typeface="Open Sans"/>
                <a:sym typeface="Open Sans"/>
              </a:rPr>
              <a:t>de</a:t>
            </a:r>
            <a:r>
              <a:rPr lang="es-VE" sz="1300" b="1" noProof="0" dirty="0" smtClea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VE" sz="1300" noProof="0" dirty="0" smtClean="0">
                <a:latin typeface="Open Sans"/>
                <a:ea typeface="Open Sans"/>
                <a:cs typeface="Open Sans"/>
                <a:sym typeface="Open Sans"/>
              </a:rPr>
              <a:t>tener IEP que la representación pronosticada para</a:t>
            </a:r>
            <a:r>
              <a:rPr lang="es-VE" sz="1400" noProof="0" dirty="0" smtClean="0"/>
              <a:t> </a:t>
            </a:r>
            <a:r>
              <a:rPr lang="es-VE" sz="1400" b="0" noProof="0" dirty="0" smtClean="0"/>
              <a:t>la totalidad de la población estudiantil de HDSB</a:t>
            </a:r>
            <a:r>
              <a:rPr lang="en-US" sz="1300" dirty="0" smtClean="0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3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" name="Google Shape;130;g12f13818fa0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2487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f13818fa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2f13818fa0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s-VE" sz="1300" dirty="0" smtClean="0">
                <a:latin typeface="Open Sans"/>
                <a:ea typeface="Open Sans"/>
                <a:cs typeface="Open Sans"/>
                <a:sym typeface="Open Sans"/>
              </a:rPr>
              <a:t>Los estudiantes que se</a:t>
            </a:r>
            <a:r>
              <a:rPr lang="es-VE" sz="1300" baseline="0" dirty="0" smtClean="0">
                <a:latin typeface="Open Sans"/>
                <a:ea typeface="Open Sans"/>
                <a:cs typeface="Open Sans"/>
                <a:sym typeface="Open Sans"/>
              </a:rPr>
              <a:t> identifican como </a:t>
            </a:r>
            <a:r>
              <a:rPr lang="es-VE" sz="1300" dirty="0" smtClean="0">
                <a:latin typeface="Open Sans"/>
                <a:ea typeface="Open Sans"/>
                <a:cs typeface="Open Sans"/>
                <a:sym typeface="Open Sans"/>
              </a:rPr>
              <a:t>LGBTQ2S+ tienen </a:t>
            </a:r>
            <a:r>
              <a:rPr lang="es-VE" sz="1300" b="1" dirty="0" smtClean="0">
                <a:latin typeface="Open Sans"/>
                <a:ea typeface="Open Sans"/>
                <a:cs typeface="Open Sans"/>
                <a:sym typeface="Open Sans"/>
              </a:rPr>
              <a:t>1.3 </a:t>
            </a:r>
            <a:r>
              <a:rPr lang="es-VE" sz="1300" b="1" noProof="0" dirty="0" smtClean="0">
                <a:latin typeface="Open Sans"/>
                <a:ea typeface="Open Sans"/>
                <a:cs typeface="Open Sans"/>
                <a:sym typeface="Open Sans"/>
              </a:rPr>
              <a:t>mas probabilidad </a:t>
            </a:r>
            <a:r>
              <a:rPr lang="es-VE" sz="1300" b="0" noProof="0" dirty="0" smtClean="0">
                <a:latin typeface="Open Sans"/>
                <a:ea typeface="Open Sans"/>
                <a:cs typeface="Open Sans"/>
                <a:sym typeface="Open Sans"/>
              </a:rPr>
              <a:t>de</a:t>
            </a:r>
            <a:r>
              <a:rPr lang="es-VE" sz="1300" b="1" noProof="0" dirty="0" smtClea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VE" sz="1300" noProof="0" dirty="0" smtClean="0">
                <a:latin typeface="Open Sans"/>
                <a:ea typeface="Open Sans"/>
                <a:cs typeface="Open Sans"/>
                <a:sym typeface="Open Sans"/>
              </a:rPr>
              <a:t>tener IEP que la representación pronosticada para</a:t>
            </a:r>
            <a:r>
              <a:rPr lang="es-VE" sz="1400" noProof="0" dirty="0" smtClean="0"/>
              <a:t> </a:t>
            </a:r>
            <a:r>
              <a:rPr lang="es-VE" sz="1400" b="0" noProof="0" dirty="0" smtClean="0"/>
              <a:t>la totalidad de la población estudiantil de HDSB</a:t>
            </a:r>
            <a:r>
              <a:rPr lang="es-VE" sz="1300" dirty="0" smtClean="0"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300" b="1" dirty="0" smtClean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300" b="1" dirty="0" smtClean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b="1" dirty="0" smtClean="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g12f13818fa0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9792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f13818fa0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2f13818fa0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noProof="0" dirty="0" smtClean="0"/>
              <a:t>Los estudiantes de raza Negra, Indígena y Blanca están </a:t>
            </a:r>
            <a:r>
              <a:rPr lang="es-VE" b="1" noProof="0" dirty="0" smtClean="0"/>
              <a:t>sobrerrepresentados</a:t>
            </a:r>
            <a:r>
              <a:rPr lang="es-VE" noProof="0" dirty="0" smtClean="0"/>
              <a:t> entre los estudiantes con IEP. En particular,</a:t>
            </a:r>
            <a:r>
              <a:rPr lang="es-VE" baseline="0" noProof="0" dirty="0" smtClean="0"/>
              <a:t> los estudiantes Indígenas tienen </a:t>
            </a:r>
            <a:r>
              <a:rPr lang="es-VE" b="1" noProof="0" dirty="0" smtClean="0"/>
              <a:t>1.6 </a:t>
            </a:r>
            <a:r>
              <a:rPr lang="es-VE" sz="1200" b="1" noProof="0" dirty="0" smtClean="0">
                <a:latin typeface="Open Sans"/>
                <a:ea typeface="Open Sans"/>
                <a:cs typeface="Open Sans"/>
                <a:sym typeface="Open Sans"/>
              </a:rPr>
              <a:t>mas probabilidad </a:t>
            </a:r>
            <a:r>
              <a:rPr lang="es-VE" sz="1200" b="0" noProof="0" dirty="0" smtClean="0">
                <a:latin typeface="Open Sans"/>
                <a:ea typeface="Open Sans"/>
                <a:cs typeface="Open Sans"/>
                <a:sym typeface="Open Sans"/>
              </a:rPr>
              <a:t>de</a:t>
            </a:r>
            <a:r>
              <a:rPr lang="es-VE" sz="1200" b="1" noProof="0" dirty="0" smtClea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VE" sz="1200" noProof="0" dirty="0" smtClean="0">
                <a:latin typeface="Open Sans"/>
                <a:ea typeface="Open Sans"/>
                <a:cs typeface="Open Sans"/>
                <a:sym typeface="Open Sans"/>
              </a:rPr>
              <a:t>tener IEP que la representación pronosticada para</a:t>
            </a:r>
            <a:r>
              <a:rPr lang="es-VE" sz="1200" noProof="0" dirty="0" smtClean="0"/>
              <a:t> </a:t>
            </a:r>
            <a:r>
              <a:rPr lang="es-VE" sz="1200" b="0" noProof="0" dirty="0" smtClean="0"/>
              <a:t>la totalidad de la población estudiantil de HDSB</a:t>
            </a:r>
            <a:r>
              <a:rPr lang="es-VE" sz="1200" noProof="0" dirty="0" smtClean="0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s-VE" b="1" noProof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g12f13818fa0_0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1000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52697" y="342899"/>
            <a:ext cx="8412600" cy="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352697" y="960120"/>
            <a:ext cx="8412600" cy="36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648955"/>
            <a:ext cx="9144000" cy="510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l="258" r="258"/>
          <a:stretch/>
        </p:blipFill>
        <p:spPr>
          <a:xfrm>
            <a:off x="0" y="0"/>
            <a:ext cx="914397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3553522" y="1055300"/>
            <a:ext cx="5408228" cy="18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VE" sz="3600" b="1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Censo Estudiantil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VE" sz="2500" b="1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Datos sobre Educación Especial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VE" sz="2500" b="1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Desglosado por Identidades y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VE" sz="2500" b="1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Experiencias de los Estudiantes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8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345799" y="3724050"/>
            <a:ext cx="5542045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Rossana </a:t>
            </a:r>
            <a:r>
              <a:rPr lang="en-US" sz="1600" dirty="0" err="1">
                <a:latin typeface="Open Sans"/>
                <a:ea typeface="Open Sans"/>
                <a:cs typeface="Open Sans"/>
                <a:sym typeface="Open Sans"/>
              </a:rPr>
              <a:t>Bisceglia</a:t>
            </a:r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, PhD</a:t>
            </a:r>
            <a:endParaRPr sz="16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latin typeface="Open Sans"/>
                <a:ea typeface="Open Sans"/>
                <a:cs typeface="Open Sans"/>
                <a:sym typeface="Open Sans"/>
              </a:rPr>
              <a:t>Marija</a:t>
            </a:r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dirty="0" err="1">
                <a:latin typeface="Open Sans"/>
                <a:ea typeface="Open Sans"/>
                <a:cs typeface="Open Sans"/>
                <a:sym typeface="Open Sans"/>
              </a:rPr>
              <a:t>Glisic</a:t>
            </a:r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, PhD</a:t>
            </a:r>
            <a:endParaRPr sz="16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600" dirty="0" smtClean="0">
                <a:latin typeface="Open Sans"/>
                <a:ea typeface="Open Sans"/>
                <a:cs typeface="Open Sans"/>
                <a:sym typeface="Open Sans"/>
              </a:rPr>
              <a:t>Departamento de Investigación y Rendición de Cuentas</a:t>
            </a:r>
            <a:endParaRPr lang="es-VE" sz="16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352697" y="960120"/>
            <a:ext cx="8412600" cy="367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0000"/>
              </a:solidFill>
            </a:endParaRPr>
          </a:p>
          <a:p>
            <a:pPr marL="0" lvl="0" indent="0" algn="ctr"/>
            <a:r>
              <a:rPr lang="es-VE" sz="2800" b="1" dirty="0" smtClean="0">
                <a:solidFill>
                  <a:srgbClr val="FF0000"/>
                </a:solidFill>
              </a:rPr>
              <a:t>¿Cómo calificaron lo</a:t>
            </a:r>
            <a:r>
              <a:rPr lang="es-VE" sz="2800" b="1" dirty="0" smtClean="0">
                <a:solidFill>
                  <a:srgbClr val="FF0000"/>
                </a:solidFill>
              </a:rPr>
              <a:t>s estudiantes con IEP el ambiente escolar, el sentido de pertenencia y la representación favorable?</a:t>
            </a:r>
            <a:endParaRPr lang="es-VE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352697" y="342899"/>
            <a:ext cx="8412600" cy="51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IEP </a:t>
            </a:r>
            <a:r>
              <a:rPr lang="es-VE" sz="3000" dirty="0" smtClean="0"/>
              <a:t>por Ambiente Escolar &amp; Sentido de Pertenencia</a:t>
            </a:r>
            <a:endParaRPr lang="es-VE" sz="3000" dirty="0"/>
          </a:p>
        </p:txBody>
      </p:sp>
      <p:pic>
        <p:nvPicPr>
          <p:cNvPr id="162" name="Google Shape;162;p23"/>
          <p:cNvPicPr preferRelativeResize="0"/>
          <p:nvPr/>
        </p:nvPicPr>
        <p:blipFill rotWithShape="1">
          <a:blip r:embed="rId3">
            <a:alphaModFix/>
          </a:blip>
          <a:srcRect t="13869"/>
          <a:stretch/>
        </p:blipFill>
        <p:spPr>
          <a:xfrm>
            <a:off x="152400" y="2289976"/>
            <a:ext cx="8839200" cy="23776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2306635" y="1367404"/>
            <a:ext cx="4504724" cy="413467"/>
            <a:chOff x="2345635" y="1009816"/>
            <a:chExt cx="4504724" cy="413467"/>
          </a:xfrm>
        </p:grpSpPr>
        <p:pic>
          <p:nvPicPr>
            <p:cNvPr id="6" name="Google Shape;147;p21"/>
            <p:cNvPicPr preferRelativeResize="0"/>
            <p:nvPr/>
          </p:nvPicPr>
          <p:blipFill rotWithShape="1">
            <a:blip r:embed="rId4">
              <a:alphaModFix/>
            </a:blip>
            <a:srcRect l="49672" t="16970" r="45409" b="31649"/>
            <a:stretch/>
          </p:blipFill>
          <p:spPr>
            <a:xfrm>
              <a:off x="5032158" y="1089329"/>
              <a:ext cx="238539" cy="2648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661445" y="1094073"/>
              <a:ext cx="1592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sz="1000" dirty="0" smtClean="0"/>
                <a:t>Sobrerrepresentación &gt;1</a:t>
              </a:r>
              <a:endParaRPr lang="es-VE" sz="10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1487" y="1097503"/>
              <a:ext cx="249958" cy="26824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257856" y="1089873"/>
              <a:ext cx="1592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sz="1000" dirty="0" smtClean="0"/>
                <a:t>Sub-representación &lt;1</a:t>
              </a:r>
              <a:endParaRPr lang="es-VE" sz="1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45635" y="1009816"/>
              <a:ext cx="4504724" cy="413467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49965" y="2184915"/>
            <a:ext cx="3139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000" dirty="0" smtClean="0"/>
              <a:t>Bajo Nivel de Ambiente Escolar Favorable</a:t>
            </a:r>
            <a:endParaRPr lang="es-VE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4993158" y="2184915"/>
            <a:ext cx="3139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000" dirty="0" smtClean="0"/>
              <a:t>Bajo Nivel de Sentido de Pertenencia</a:t>
            </a:r>
            <a:endParaRPr lang="es-VE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230588" y="342899"/>
            <a:ext cx="8770289" cy="51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IEP </a:t>
            </a:r>
            <a:r>
              <a:rPr lang="es-VE" dirty="0" smtClean="0"/>
              <a:t>por Representación Favorable</a:t>
            </a:r>
            <a:endParaRPr lang="es-VE" dirty="0"/>
          </a:p>
        </p:txBody>
      </p:sp>
      <p:pic>
        <p:nvPicPr>
          <p:cNvPr id="170" name="Google Shape;170;p24"/>
          <p:cNvPicPr preferRelativeResize="0"/>
          <p:nvPr/>
        </p:nvPicPr>
        <p:blipFill rotWithShape="1">
          <a:blip r:embed="rId3">
            <a:alphaModFix/>
          </a:blip>
          <a:srcRect t="12488" b="-113"/>
          <a:stretch/>
        </p:blipFill>
        <p:spPr>
          <a:xfrm>
            <a:off x="828200" y="2115046"/>
            <a:ext cx="7461600" cy="25285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2306635" y="1099766"/>
            <a:ext cx="4504724" cy="413467"/>
            <a:chOff x="2345635" y="1009816"/>
            <a:chExt cx="4504724" cy="413467"/>
          </a:xfrm>
        </p:grpSpPr>
        <p:pic>
          <p:nvPicPr>
            <p:cNvPr id="6" name="Google Shape;147;p21"/>
            <p:cNvPicPr preferRelativeResize="0"/>
            <p:nvPr/>
          </p:nvPicPr>
          <p:blipFill rotWithShape="1">
            <a:blip r:embed="rId4">
              <a:alphaModFix/>
            </a:blip>
            <a:srcRect l="49672" t="16970" r="45409" b="31649"/>
            <a:stretch/>
          </p:blipFill>
          <p:spPr>
            <a:xfrm>
              <a:off x="5032158" y="1089329"/>
              <a:ext cx="238539" cy="2648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661445" y="1094073"/>
              <a:ext cx="1592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sz="1000" dirty="0" smtClean="0"/>
                <a:t>Sobrerrepresentación &gt;1</a:t>
              </a:r>
              <a:endParaRPr lang="es-VE" sz="10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1487" y="1097503"/>
              <a:ext cx="249958" cy="26824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257856" y="1089873"/>
              <a:ext cx="1592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sz="1000" dirty="0" smtClean="0"/>
                <a:t>Sub-representación &lt;1</a:t>
              </a:r>
              <a:endParaRPr lang="es-VE" sz="1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45635" y="1009816"/>
              <a:ext cx="4504724" cy="413467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352697" y="960120"/>
            <a:ext cx="8412600" cy="367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0000"/>
              </a:solidFill>
            </a:endParaRPr>
          </a:p>
          <a:p>
            <a:pPr marL="444500" lvl="0" indent="-444500" algn="ctr"/>
            <a:r>
              <a:rPr lang="es-VE" sz="2800" b="1" dirty="0" smtClean="0">
                <a:solidFill>
                  <a:srgbClr val="1155CC"/>
                </a:solidFill>
              </a:rPr>
              <a:t>¿Qué </a:t>
            </a:r>
            <a:r>
              <a:rPr lang="es-VE" sz="2800" b="1" dirty="0" smtClean="0">
                <a:solidFill>
                  <a:srgbClr val="1155CC"/>
                </a:solidFill>
              </a:rPr>
              <a:t>resultados dieron </a:t>
            </a:r>
            <a:r>
              <a:rPr lang="es-VE" sz="2800" b="1" dirty="0" smtClean="0">
                <a:solidFill>
                  <a:srgbClr val="1155CC"/>
                </a:solidFill>
              </a:rPr>
              <a:t>los estudiantes con IEP a bienestar, compromiso de la escuela y relaciones</a:t>
            </a:r>
            <a:r>
              <a:rPr lang="es-VE" sz="2800" b="1" dirty="0" smtClean="0">
                <a:solidFill>
                  <a:srgbClr val="1155CC"/>
                </a:solidFill>
              </a:rPr>
              <a:t>? </a:t>
            </a:r>
            <a:endParaRPr lang="es-VE" sz="2800" b="1" dirty="0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352697" y="342899"/>
            <a:ext cx="8412600" cy="51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IEP </a:t>
            </a:r>
            <a:r>
              <a:rPr lang="es-VE" dirty="0" smtClean="0"/>
              <a:t>por Bienestar </a:t>
            </a:r>
            <a:r>
              <a:rPr lang="es-VE" dirty="0" smtClean="0"/>
              <a:t>&amp; Compromiso</a:t>
            </a:r>
            <a:endParaRPr lang="es-VE" dirty="0"/>
          </a:p>
        </p:txBody>
      </p:sp>
      <p:pic>
        <p:nvPicPr>
          <p:cNvPr id="184" name="Google Shape;184;p26"/>
          <p:cNvPicPr preferRelativeResize="0"/>
          <p:nvPr/>
        </p:nvPicPr>
        <p:blipFill rotWithShape="1">
          <a:blip r:embed="rId3">
            <a:alphaModFix/>
          </a:blip>
          <a:srcRect t="14066"/>
          <a:stretch/>
        </p:blipFill>
        <p:spPr>
          <a:xfrm>
            <a:off x="669200" y="1940118"/>
            <a:ext cx="8096099" cy="25294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2306635" y="1112633"/>
            <a:ext cx="4504724" cy="413467"/>
            <a:chOff x="2345635" y="1009816"/>
            <a:chExt cx="4504724" cy="413467"/>
          </a:xfrm>
        </p:grpSpPr>
        <p:pic>
          <p:nvPicPr>
            <p:cNvPr id="6" name="Google Shape;147;p21"/>
            <p:cNvPicPr preferRelativeResize="0"/>
            <p:nvPr/>
          </p:nvPicPr>
          <p:blipFill rotWithShape="1">
            <a:blip r:embed="rId4">
              <a:alphaModFix/>
            </a:blip>
            <a:srcRect l="49672" t="16970" r="45409" b="31649"/>
            <a:stretch/>
          </p:blipFill>
          <p:spPr>
            <a:xfrm>
              <a:off x="5032158" y="1089329"/>
              <a:ext cx="238539" cy="2648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661445" y="1094073"/>
              <a:ext cx="1592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sz="1000" dirty="0" smtClean="0"/>
                <a:t>Sobrerrepresentación &gt;1</a:t>
              </a:r>
              <a:endParaRPr lang="es-VE" sz="10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1487" y="1097503"/>
              <a:ext cx="249958" cy="26824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257856" y="1089873"/>
              <a:ext cx="1592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sz="1000" dirty="0" smtClean="0"/>
                <a:t>Sub-representación &lt;1</a:t>
              </a:r>
              <a:endParaRPr lang="es-VE" sz="1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45635" y="1009816"/>
              <a:ext cx="4504724" cy="413467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01972" y="2025892"/>
            <a:ext cx="3139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000" dirty="0" smtClean="0"/>
              <a:t>Bajo Nivel de Bienestar</a:t>
            </a:r>
            <a:endParaRPr lang="es-VE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4993158" y="2025892"/>
            <a:ext cx="3139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000" dirty="0" smtClean="0"/>
              <a:t>Bajo Nivel de Compromiso</a:t>
            </a:r>
            <a:endParaRPr lang="es-VE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>
            <a:spLocks noGrp="1"/>
          </p:cNvSpPr>
          <p:nvPr>
            <p:ph type="title"/>
          </p:nvPr>
        </p:nvSpPr>
        <p:spPr>
          <a:xfrm>
            <a:off x="352697" y="342899"/>
            <a:ext cx="8412600" cy="51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IEP </a:t>
            </a:r>
            <a:r>
              <a:rPr lang="es-VE" dirty="0" smtClean="0"/>
              <a:t>por Relaciones</a:t>
            </a:r>
            <a:endParaRPr lang="es-VE" dirty="0"/>
          </a:p>
        </p:txBody>
      </p:sp>
      <p:pic>
        <p:nvPicPr>
          <p:cNvPr id="192" name="Google Shape;192;p27"/>
          <p:cNvPicPr preferRelativeResize="0"/>
          <p:nvPr/>
        </p:nvPicPr>
        <p:blipFill rotWithShape="1">
          <a:blip r:embed="rId3">
            <a:alphaModFix/>
          </a:blip>
          <a:srcRect t="15350"/>
          <a:stretch/>
        </p:blipFill>
        <p:spPr>
          <a:xfrm>
            <a:off x="152400" y="2091193"/>
            <a:ext cx="8839201" cy="22757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2306635" y="1112633"/>
            <a:ext cx="4504724" cy="413467"/>
            <a:chOff x="2345635" y="1009816"/>
            <a:chExt cx="4504724" cy="413467"/>
          </a:xfrm>
        </p:grpSpPr>
        <p:pic>
          <p:nvPicPr>
            <p:cNvPr id="6" name="Google Shape;147;p21"/>
            <p:cNvPicPr preferRelativeResize="0"/>
            <p:nvPr/>
          </p:nvPicPr>
          <p:blipFill rotWithShape="1">
            <a:blip r:embed="rId4">
              <a:alphaModFix/>
            </a:blip>
            <a:srcRect l="49672" t="16970" r="45409" b="31649"/>
            <a:stretch/>
          </p:blipFill>
          <p:spPr>
            <a:xfrm>
              <a:off x="5032158" y="1089329"/>
              <a:ext cx="238539" cy="2648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661445" y="1094073"/>
              <a:ext cx="1592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sz="1000" dirty="0" smtClean="0"/>
                <a:t>Sobrerrepresentación &gt;1</a:t>
              </a:r>
              <a:endParaRPr lang="es-VE" sz="10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1487" y="1097503"/>
              <a:ext cx="249958" cy="26824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257856" y="1089873"/>
              <a:ext cx="1592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sz="1000" dirty="0" smtClean="0"/>
                <a:t>Sub-representación &lt;1</a:t>
              </a:r>
              <a:endParaRPr lang="es-VE" sz="1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45635" y="1009816"/>
              <a:ext cx="4504724" cy="413467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14507" y="2067340"/>
            <a:ext cx="3139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000" dirty="0" smtClean="0"/>
              <a:t>Relaciones Profesor-Alumno</a:t>
            </a:r>
            <a:endParaRPr lang="es-VE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5040864" y="2067340"/>
            <a:ext cx="3139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000" dirty="0" smtClean="0"/>
              <a:t>Relaciones entre estudiantes</a:t>
            </a:r>
            <a:endParaRPr lang="es-VE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>
            <a:spLocks noGrp="1"/>
          </p:cNvSpPr>
          <p:nvPr>
            <p:ph type="title"/>
          </p:nvPr>
        </p:nvSpPr>
        <p:spPr>
          <a:xfrm>
            <a:off x="206737" y="342899"/>
            <a:ext cx="8778240" cy="51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IEP </a:t>
            </a:r>
            <a:r>
              <a:rPr lang="es-VE" dirty="0" smtClean="0"/>
              <a:t>por Expectativas del Educador</a:t>
            </a:r>
            <a:endParaRPr lang="es-VE" dirty="0"/>
          </a:p>
        </p:txBody>
      </p:sp>
      <p:pic>
        <p:nvPicPr>
          <p:cNvPr id="200" name="Google Shape;200;p28"/>
          <p:cNvPicPr preferRelativeResize="0"/>
          <p:nvPr/>
        </p:nvPicPr>
        <p:blipFill rotWithShape="1">
          <a:blip r:embed="rId3">
            <a:alphaModFix/>
          </a:blip>
          <a:srcRect t="10668"/>
          <a:stretch/>
        </p:blipFill>
        <p:spPr>
          <a:xfrm>
            <a:off x="1961400" y="1948070"/>
            <a:ext cx="5353050" cy="29355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2306635" y="1112633"/>
            <a:ext cx="4504724" cy="413467"/>
            <a:chOff x="2345635" y="1009816"/>
            <a:chExt cx="4504724" cy="413467"/>
          </a:xfrm>
        </p:grpSpPr>
        <p:pic>
          <p:nvPicPr>
            <p:cNvPr id="6" name="Google Shape;147;p21"/>
            <p:cNvPicPr preferRelativeResize="0"/>
            <p:nvPr/>
          </p:nvPicPr>
          <p:blipFill rotWithShape="1">
            <a:blip r:embed="rId4">
              <a:alphaModFix/>
            </a:blip>
            <a:srcRect l="49672" t="16970" r="45409" b="31649"/>
            <a:stretch/>
          </p:blipFill>
          <p:spPr>
            <a:xfrm>
              <a:off x="5032158" y="1089329"/>
              <a:ext cx="238539" cy="2648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661445" y="1094073"/>
              <a:ext cx="1592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sz="1000" dirty="0" smtClean="0"/>
                <a:t>Sobrerrepresentación &gt;1</a:t>
              </a:r>
              <a:endParaRPr lang="es-VE" sz="10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1487" y="1097503"/>
              <a:ext cx="249958" cy="26824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257856" y="1089873"/>
              <a:ext cx="1592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sz="1000" dirty="0" smtClean="0"/>
                <a:t>Sub-representación &lt;1</a:t>
              </a:r>
              <a:endParaRPr lang="es-VE" sz="1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45635" y="1009816"/>
              <a:ext cx="4504724" cy="413467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68205" y="1948070"/>
            <a:ext cx="3139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000" dirty="0" smtClean="0"/>
              <a:t>Bajas Expectativas del Educador</a:t>
            </a:r>
            <a:endParaRPr lang="es-VE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>
            <a:spLocks noGrp="1"/>
          </p:cNvSpPr>
          <p:nvPr>
            <p:ph type="title"/>
          </p:nvPr>
        </p:nvSpPr>
        <p:spPr>
          <a:xfrm>
            <a:off x="352697" y="342899"/>
            <a:ext cx="8412600" cy="51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dirty="0" smtClean="0"/>
              <a:t>Próximos Pasos</a:t>
            </a:r>
            <a:endParaRPr lang="es-VE" dirty="0"/>
          </a:p>
        </p:txBody>
      </p:sp>
      <p:sp>
        <p:nvSpPr>
          <p:cNvPr id="207" name="Google Shape;207;p29"/>
          <p:cNvSpPr txBox="1">
            <a:spLocks noGrp="1"/>
          </p:cNvSpPr>
          <p:nvPr>
            <p:ph type="body" idx="1"/>
          </p:nvPr>
        </p:nvSpPr>
        <p:spPr>
          <a:xfrm>
            <a:off x="352700" y="960125"/>
            <a:ext cx="8412600" cy="367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endParaRPr lang="en-US" sz="2400" dirty="0" smtClean="0"/>
          </a:p>
          <a:p>
            <a:pPr lvl="0" indent="-381000">
              <a:lnSpc>
                <a:spcPct val="115000"/>
              </a:lnSpc>
              <a:spcBef>
                <a:spcPts val="0"/>
              </a:spcBef>
              <a:buSzPts val="2400"/>
              <a:buChar char="●"/>
            </a:pPr>
            <a:r>
              <a:rPr lang="es-VE" sz="2400" dirty="0" smtClean="0"/>
              <a:t>Se realizarán mas análisis para desglosar aún mas al grupo IEP para un mejor entendimiento de las experiencias y resultados recibidos de los estudiantes que tienen diferentes singularidades y situaciones.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VE" sz="2400" dirty="0" smtClean="0"/>
          </a:p>
          <a:p>
            <a:pPr lvl="0" indent="-381000">
              <a:lnSpc>
                <a:spcPct val="115000"/>
              </a:lnSpc>
              <a:spcBef>
                <a:spcPts val="0"/>
              </a:spcBef>
              <a:buSzPts val="2400"/>
              <a:buChar char="●"/>
            </a:pPr>
            <a:r>
              <a:rPr lang="es-VE" sz="2400" dirty="0" smtClean="0"/>
              <a:t>El equipo directivo </a:t>
            </a:r>
            <a:r>
              <a:rPr lang="es-VE" sz="2400" dirty="0"/>
              <a:t>perfeccionará aún </a:t>
            </a:r>
            <a:r>
              <a:rPr lang="es-VE" sz="2400" dirty="0" smtClean="0"/>
              <a:t>mas las metas generales del sistema y las estrategias de respuesta.</a:t>
            </a:r>
            <a:endParaRPr lang="es-VE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352697" y="342899"/>
            <a:ext cx="8412600" cy="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s-VE" dirty="0" smtClean="0"/>
              <a:t>Definiciones</a:t>
            </a:r>
            <a:endParaRPr lang="es-VE" sz="4000" b="1" i="0" u="none" strike="noStrike" cap="none" dirty="0">
              <a:solidFill>
                <a:schemeClr val="dk1"/>
              </a:solidFill>
              <a:sym typeface="Open Sans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435600" y="1458325"/>
            <a:ext cx="8272800" cy="31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-VE" sz="1700" b="1" dirty="0" smtClean="0">
                <a:solidFill>
                  <a:srgbClr val="FF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Plan Educativo Individualizado [Individualized Education Plan (IEP)]</a:t>
            </a:r>
            <a:r>
              <a:rPr lang="es-VE" sz="1700" b="1" dirty="0" smtClean="0">
                <a:solidFill>
                  <a:srgbClr val="1A1A1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VE" sz="1700" dirty="0" smtClean="0">
                <a:solidFill>
                  <a:srgbClr val="1A1A1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incluye IEPs formales, informales y </a:t>
            </a:r>
            <a:r>
              <a:rPr lang="es-VE" sz="1700" dirty="0" smtClean="0">
                <a:solidFill>
                  <a:srgbClr val="1A1A1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superdotados (cuando se </a:t>
            </a:r>
            <a:r>
              <a:rPr lang="es-VE" sz="1700" dirty="0" smtClean="0">
                <a:solidFill>
                  <a:srgbClr val="1A1A1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haga referencia a IEP en este documento.)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s-VE" sz="1700" dirty="0" smtClean="0">
              <a:solidFill>
                <a:srgbClr val="1A1A1A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1700" b="1" dirty="0" smtClean="0">
                <a:solidFill>
                  <a:srgbClr val="1155CC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Índice de </a:t>
            </a:r>
            <a:r>
              <a:rPr lang="es-VE" sz="1700" b="1" dirty="0">
                <a:solidFill>
                  <a:srgbClr val="1155CC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lang="es-VE" sz="1700" b="1" dirty="0" smtClean="0">
                <a:solidFill>
                  <a:srgbClr val="1155CC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roporcionalidad  </a:t>
            </a:r>
            <a:r>
              <a:rPr lang="es-VE" sz="1700" dirty="0" smtClean="0">
                <a:solidFill>
                  <a:srgbClr val="1A1A1A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se refiere a la medición de la representación de un grupo en un programa o </a:t>
            </a:r>
            <a:r>
              <a:rPr lang="es-VE" sz="1700" dirty="0" smtClean="0">
                <a:solidFill>
                  <a:srgbClr val="1A1A1A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servicio. </a:t>
            </a:r>
            <a:r>
              <a:rPr lang="es-VE" sz="1700" dirty="0" smtClean="0">
                <a:solidFill>
                  <a:srgbClr val="1A1A1A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Responde a la pregunta </a:t>
            </a:r>
            <a:r>
              <a:rPr lang="es-VE" sz="1700" dirty="0" smtClean="0">
                <a:solidFill>
                  <a:srgbClr val="1A1A1A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si los individuos </a:t>
            </a:r>
            <a:r>
              <a:rPr lang="es-VE" sz="1700" dirty="0" smtClean="0">
                <a:solidFill>
                  <a:srgbClr val="1A1A1A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de grupos de identidad específicos están representados en un programa o servicio en particular, en la misma proporción en que están </a:t>
            </a:r>
            <a:r>
              <a:rPr lang="es-VE" sz="1700" b="1" dirty="0" smtClean="0">
                <a:solidFill>
                  <a:srgbClr val="1155CC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presentes en la </a:t>
            </a:r>
            <a:r>
              <a:rPr lang="es-VE" sz="1700" b="1" dirty="0" smtClean="0">
                <a:solidFill>
                  <a:srgbClr val="1155CC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totalidad de la </a:t>
            </a:r>
            <a:r>
              <a:rPr lang="es-VE" sz="1700" b="1" dirty="0" smtClean="0">
                <a:solidFill>
                  <a:srgbClr val="1155CC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tabla demográfica.</a:t>
            </a:r>
            <a:endParaRPr lang="es-VE" sz="1700" dirty="0" smtClean="0">
              <a:solidFill>
                <a:srgbClr val="1A1A1A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 dirty="0">
              <a:solidFill>
                <a:srgbClr val="1A1A1A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700" dirty="0">
              <a:solidFill>
                <a:srgbClr val="1A1A1A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700" b="1" dirty="0">
              <a:solidFill>
                <a:srgbClr val="1A1A1A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 dirty="0">
              <a:solidFill>
                <a:srgbClr val="CC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/>
        </p:nvSpPr>
        <p:spPr>
          <a:xfrm>
            <a:off x="492450" y="858300"/>
            <a:ext cx="8272800" cy="4431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b="1" dirty="0">
              <a:solidFill>
                <a:srgbClr val="1A1A1A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-VE" b="1" dirty="0" smtClean="0">
                <a:solidFill>
                  <a:srgbClr val="1A1A1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Índice de </a:t>
            </a:r>
            <a:r>
              <a:rPr lang="es-VE" b="1" dirty="0" smtClean="0">
                <a:solidFill>
                  <a:srgbClr val="1A1A1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Proporcionalidad (</a:t>
            </a:r>
            <a:r>
              <a:rPr lang="es-VE" b="1" dirty="0" smtClean="0">
                <a:solidFill>
                  <a:srgbClr val="1A1A1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IP</a:t>
            </a:r>
            <a:r>
              <a:rPr lang="es-VE" b="1" dirty="0" smtClean="0">
                <a:solidFill>
                  <a:srgbClr val="1A1A1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) </a:t>
            </a:r>
            <a:r>
              <a:rPr lang="es-VE" dirty="0" smtClean="0">
                <a:solidFill>
                  <a:srgbClr val="1A1A1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se calcula: </a:t>
            </a: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es-VE" dirty="0" smtClean="0">
              <a:solidFill>
                <a:srgbClr val="1A1A1A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-VE" b="1" dirty="0" smtClean="0">
                <a:solidFill>
                  <a:srgbClr val="1A1A1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Índice de </a:t>
            </a:r>
            <a:r>
              <a:rPr lang="es-VE" b="1" dirty="0" smtClean="0">
                <a:solidFill>
                  <a:srgbClr val="1A1A1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Proporcionalidad (IP) </a:t>
            </a:r>
            <a:r>
              <a:rPr lang="es-VE" dirty="0" smtClean="0">
                <a:solidFill>
                  <a:srgbClr val="1A1A1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= 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s-VE" b="1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VE" b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Interpretación: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VE" b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IP</a:t>
            </a:r>
            <a:r>
              <a:rPr lang="es-VE" b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VE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valores </a:t>
            </a:r>
            <a:r>
              <a:rPr lang="es-VE" b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iguales a 1 </a:t>
            </a:r>
            <a:r>
              <a:rPr lang="es-VE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indican </a:t>
            </a:r>
            <a:r>
              <a:rPr lang="es-VE" b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paridad o una representación equitativa </a:t>
            </a:r>
            <a:r>
              <a:rPr lang="es-VE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relativa a la proporción pronosticada para la totalidad de la población</a:t>
            </a:r>
          </a:p>
          <a:p>
            <a:pPr lvl="0">
              <a:lnSpc>
                <a:spcPct val="115000"/>
              </a:lnSpc>
              <a:spcBef>
                <a:spcPts val="1000"/>
              </a:spcBef>
            </a:pPr>
            <a:r>
              <a:rPr lang="es-VE" b="1" dirty="0" smtClean="0">
                <a:solidFill>
                  <a:srgbClr val="1155CC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IP</a:t>
            </a:r>
            <a:r>
              <a:rPr lang="es-VE" b="1" dirty="0" smtClean="0">
                <a:solidFill>
                  <a:srgbClr val="1155CC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s-VE" dirty="0" smtClean="0">
                <a:solidFill>
                  <a:srgbClr val="1155CC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valores </a:t>
            </a:r>
            <a:r>
              <a:rPr lang="es-VE" b="1" dirty="0" smtClean="0">
                <a:solidFill>
                  <a:srgbClr val="1155CC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mayores a 1 </a:t>
            </a:r>
            <a:r>
              <a:rPr lang="es-VE" dirty="0" smtClean="0">
                <a:solidFill>
                  <a:srgbClr val="1155CC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indican </a:t>
            </a:r>
            <a:r>
              <a:rPr lang="es-VE" b="1" dirty="0" smtClean="0">
                <a:solidFill>
                  <a:srgbClr val="1155CC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sobrerrepresentación</a:t>
            </a:r>
            <a:r>
              <a:rPr lang="es-VE" dirty="0" smtClean="0">
                <a:solidFill>
                  <a:srgbClr val="1155CC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relativa </a:t>
            </a:r>
            <a:r>
              <a:rPr lang="es-ES" dirty="0">
                <a:solidFill>
                  <a:srgbClr val="1155CC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 la proporción pronosticada para la totalidad de la </a:t>
            </a:r>
            <a:r>
              <a:rPr lang="es-ES" dirty="0" smtClean="0">
                <a:solidFill>
                  <a:srgbClr val="1155CC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población </a:t>
            </a:r>
            <a:r>
              <a:rPr lang="es-ES" b="1" dirty="0" smtClean="0">
                <a:solidFill>
                  <a:srgbClr val="1155CC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(Índice de Desproporcionalidad)</a:t>
            </a:r>
            <a:endParaRPr lang="es-ES" b="1" dirty="0">
              <a:solidFill>
                <a:srgbClr val="1155CC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lnSpc>
                <a:spcPct val="115000"/>
              </a:lnSpc>
              <a:spcBef>
                <a:spcPts val="1000"/>
              </a:spcBef>
            </a:pPr>
            <a:r>
              <a:rPr lang="es-VE" b="1" dirty="0" smtClean="0">
                <a:solidFill>
                  <a:srgbClr val="CC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IP</a:t>
            </a:r>
            <a:r>
              <a:rPr lang="es-VE" b="1" dirty="0" smtClean="0">
                <a:solidFill>
                  <a:srgbClr val="CC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VE" dirty="0" smtClean="0">
                <a:solidFill>
                  <a:srgbClr val="CC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valores </a:t>
            </a:r>
            <a:r>
              <a:rPr lang="es-VE" b="1" dirty="0" smtClean="0">
                <a:solidFill>
                  <a:srgbClr val="CC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menores a 1 </a:t>
            </a:r>
            <a:r>
              <a:rPr lang="es-VE" dirty="0" smtClean="0">
                <a:solidFill>
                  <a:srgbClr val="CC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indican </a:t>
            </a:r>
            <a:r>
              <a:rPr lang="es-VE" b="1" dirty="0" smtClean="0">
                <a:solidFill>
                  <a:srgbClr val="CC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sub-representación</a:t>
            </a:r>
            <a:r>
              <a:rPr lang="es-VE" dirty="0" smtClean="0">
                <a:solidFill>
                  <a:srgbClr val="CC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relativa </a:t>
            </a:r>
            <a:r>
              <a:rPr lang="es-ES" dirty="0">
                <a:solidFill>
                  <a:srgbClr val="CC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 la proporción pronosticada para la totalidad de la </a:t>
            </a:r>
            <a:r>
              <a:rPr lang="es-ES" dirty="0" smtClean="0">
                <a:solidFill>
                  <a:srgbClr val="CC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población </a:t>
            </a:r>
            <a:r>
              <a:rPr lang="es-ES" b="1" dirty="0" smtClean="0">
                <a:solidFill>
                  <a:srgbClr val="CC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s-ES" b="1" dirty="0">
                <a:solidFill>
                  <a:srgbClr val="CC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Índice de Desproporcionalidad)</a:t>
            </a:r>
          </a:p>
          <a:p>
            <a:pPr lvl="0">
              <a:lnSpc>
                <a:spcPct val="115000"/>
              </a:lnSpc>
              <a:spcBef>
                <a:spcPts val="1000"/>
              </a:spcBef>
            </a:pPr>
            <a:endParaRPr lang="es-ES" dirty="0">
              <a:solidFill>
                <a:srgbClr val="CC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352697" y="342899"/>
            <a:ext cx="8412600" cy="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s-VE" dirty="0" smtClean="0"/>
              <a:t>Índice de </a:t>
            </a:r>
            <a:r>
              <a:rPr lang="es-VE" dirty="0" smtClean="0"/>
              <a:t>Proporcionalidad</a:t>
            </a:r>
            <a:endParaRPr lang="es-VE" sz="4000" b="1" i="0" u="none" strike="noStrike" cap="none" dirty="0">
              <a:solidFill>
                <a:schemeClr val="dk1"/>
              </a:solidFill>
              <a:sym typeface="Open Sans"/>
            </a:endParaRPr>
          </a:p>
        </p:txBody>
      </p:sp>
      <p:pic>
        <p:nvPicPr>
          <p:cNvPr id="106" name="Google Shape;10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6289" y="2136351"/>
            <a:ext cx="4951751" cy="153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668986" y="1773109"/>
            <a:ext cx="5163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200" dirty="0" smtClean="0"/>
              <a:t>% de estudiantes del Grupo A en un </a:t>
            </a:r>
            <a:r>
              <a:rPr lang="es-VE" sz="1200" b="1" dirty="0" smtClean="0"/>
              <a:t>programa de interés en particular</a:t>
            </a:r>
            <a:endParaRPr lang="es-VE" sz="1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79067" y="2136351"/>
            <a:ext cx="48177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100" dirty="0" smtClean="0"/>
              <a:t>% de estudiantes del Grupo A en la </a:t>
            </a:r>
            <a:r>
              <a:rPr lang="es-VE" sz="1100" b="1" dirty="0" smtClean="0"/>
              <a:t>totalidad de la población estudiantil de HDSB</a:t>
            </a:r>
            <a:endParaRPr lang="es-VE" sz="11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352697" y="342899"/>
            <a:ext cx="8412600" cy="51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3400" dirty="0" smtClean="0"/>
              <a:t>Índices de Participación – Estudiantes con IEP</a:t>
            </a:r>
            <a:endParaRPr lang="es-VE" sz="3400" dirty="0"/>
          </a:p>
        </p:txBody>
      </p:sp>
      <p:pic>
        <p:nvPicPr>
          <p:cNvPr id="113" name="Google Shape;113;p16"/>
          <p:cNvPicPr preferRelativeResize="0"/>
          <p:nvPr/>
        </p:nvPicPr>
        <p:blipFill rotWithShape="1">
          <a:blip r:embed="rId3">
            <a:alphaModFix/>
          </a:blip>
          <a:srcRect b="9200"/>
          <a:stretch/>
        </p:blipFill>
        <p:spPr>
          <a:xfrm>
            <a:off x="1516325" y="1016750"/>
            <a:ext cx="6111351" cy="34280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349364" y="4444779"/>
            <a:ext cx="20275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900" dirty="0" smtClean="0"/>
              <a:t>Índices de Participación</a:t>
            </a:r>
            <a:endParaRPr lang="es-VE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body" idx="1"/>
          </p:nvPr>
        </p:nvSpPr>
        <p:spPr>
          <a:xfrm>
            <a:off x="352697" y="960120"/>
            <a:ext cx="8412600" cy="367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0000"/>
              </a:solidFill>
            </a:endParaRPr>
          </a:p>
          <a:p>
            <a:pPr marL="0" lvl="0" indent="0" algn="ctr"/>
            <a:r>
              <a:rPr lang="es-VE" sz="2800" b="1" dirty="0">
                <a:solidFill>
                  <a:srgbClr val="FF0000"/>
                </a:solidFill>
              </a:rPr>
              <a:t>¿Quienes </a:t>
            </a:r>
            <a:r>
              <a:rPr lang="es-VE" sz="2800" b="1" dirty="0" smtClean="0">
                <a:solidFill>
                  <a:srgbClr val="FF0000"/>
                </a:solidFill>
              </a:rPr>
              <a:t>son los estudiantes con IEP?</a:t>
            </a:r>
            <a:endParaRPr lang="es-VE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352697" y="342899"/>
            <a:ext cx="8412600" cy="51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3900" dirty="0" smtClean="0"/>
              <a:t>IEP por Género según </a:t>
            </a:r>
            <a:r>
              <a:rPr lang="es-VE" sz="3900" dirty="0" smtClean="0"/>
              <a:t>Inscripción</a:t>
            </a:r>
            <a:endParaRPr lang="es-VE" sz="3900" dirty="0"/>
          </a:p>
        </p:txBody>
      </p:sp>
      <p:pic>
        <p:nvPicPr>
          <p:cNvPr id="126" name="Google Shape;126;p18"/>
          <p:cNvPicPr preferRelativeResize="0"/>
          <p:nvPr/>
        </p:nvPicPr>
        <p:blipFill rotWithShape="1">
          <a:blip r:embed="rId3">
            <a:alphaModFix/>
          </a:blip>
          <a:srcRect b="9050"/>
          <a:stretch/>
        </p:blipFill>
        <p:spPr>
          <a:xfrm>
            <a:off x="1671950" y="942075"/>
            <a:ext cx="5800076" cy="34390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814762" y="4381169"/>
            <a:ext cx="834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Mujeres</a:t>
            </a:r>
            <a:endParaRPr lang="es-VE" dirty="0"/>
          </a:p>
        </p:txBody>
      </p:sp>
      <p:sp>
        <p:nvSpPr>
          <p:cNvPr id="3" name="TextBox 2"/>
          <p:cNvSpPr txBox="1"/>
          <p:nvPr/>
        </p:nvSpPr>
        <p:spPr>
          <a:xfrm>
            <a:off x="5486402" y="4436828"/>
            <a:ext cx="906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Hombres</a:t>
            </a:r>
            <a:endParaRPr lang="es-V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352697" y="342899"/>
            <a:ext cx="8412600" cy="51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dirty="0" smtClean="0"/>
              <a:t>IEP por Identidad de Género</a:t>
            </a:r>
            <a:endParaRPr lang="es-VE" dirty="0"/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3">
            <a:alphaModFix/>
          </a:blip>
          <a:srcRect b="7101"/>
          <a:stretch/>
        </p:blipFill>
        <p:spPr>
          <a:xfrm>
            <a:off x="1640450" y="1258500"/>
            <a:ext cx="5863109" cy="32578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297928" y="4393230"/>
            <a:ext cx="922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000" dirty="0" smtClean="0"/>
              <a:t>Niña / Mujer</a:t>
            </a:r>
            <a:endParaRPr lang="es-VE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4067098" y="4393230"/>
            <a:ext cx="10098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000" dirty="0" smtClean="0"/>
              <a:t>Niño / Hombre</a:t>
            </a:r>
            <a:endParaRPr lang="es-VE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5761960" y="4393230"/>
            <a:ext cx="1443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000" dirty="0" smtClean="0"/>
              <a:t>Diversos Géneros</a:t>
            </a:r>
            <a:endParaRPr lang="es-VE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352697" y="342899"/>
            <a:ext cx="8412600" cy="51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IEP </a:t>
            </a:r>
            <a:r>
              <a:rPr lang="es-VE" dirty="0" smtClean="0"/>
              <a:t>por Orientación Sexual</a:t>
            </a:r>
            <a:endParaRPr lang="es-VE" dirty="0"/>
          </a:p>
        </p:txBody>
      </p:sp>
      <p:pic>
        <p:nvPicPr>
          <p:cNvPr id="140" name="Google Shape;140;p20"/>
          <p:cNvPicPr preferRelativeResize="0"/>
          <p:nvPr/>
        </p:nvPicPr>
        <p:blipFill rotWithShape="1">
          <a:blip r:embed="rId3">
            <a:alphaModFix/>
          </a:blip>
          <a:srcRect b="8772"/>
          <a:stretch/>
        </p:blipFill>
        <p:spPr>
          <a:xfrm>
            <a:off x="1532038" y="1016625"/>
            <a:ext cx="6079924" cy="33009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552368" y="4317558"/>
            <a:ext cx="1343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Heterosexual</a:t>
            </a:r>
            <a:endParaRPr lang="es-VE" dirty="0"/>
          </a:p>
        </p:txBody>
      </p:sp>
      <p:sp>
        <p:nvSpPr>
          <p:cNvPr id="5" name="TextBox 4"/>
          <p:cNvSpPr txBox="1"/>
          <p:nvPr/>
        </p:nvSpPr>
        <p:spPr>
          <a:xfrm>
            <a:off x="5447968" y="4317557"/>
            <a:ext cx="1151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LGBTQ2S+</a:t>
            </a:r>
            <a:endParaRPr lang="es-V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352697" y="342899"/>
            <a:ext cx="8412600" cy="51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IEP </a:t>
            </a:r>
            <a:r>
              <a:rPr lang="es-VE" dirty="0" smtClean="0"/>
              <a:t>por Raza</a:t>
            </a:r>
            <a:endParaRPr lang="es-VE" dirty="0"/>
          </a:p>
        </p:txBody>
      </p:sp>
      <p:grpSp>
        <p:nvGrpSpPr>
          <p:cNvPr id="10" name="Group 9"/>
          <p:cNvGrpSpPr/>
          <p:nvPr/>
        </p:nvGrpSpPr>
        <p:grpSpPr>
          <a:xfrm>
            <a:off x="1691400" y="1365750"/>
            <a:ext cx="6138600" cy="3271098"/>
            <a:chOff x="1691400" y="1365750"/>
            <a:chExt cx="6138600" cy="3271098"/>
          </a:xfrm>
        </p:grpSpPr>
        <p:pic>
          <p:nvPicPr>
            <p:cNvPr id="148" name="Google Shape;148;p21"/>
            <p:cNvPicPr preferRelativeResize="0"/>
            <p:nvPr/>
          </p:nvPicPr>
          <p:blipFill rotWithShape="1">
            <a:blip r:embed="rId3">
              <a:alphaModFix/>
            </a:blip>
            <a:srcRect b="23077"/>
            <a:stretch/>
          </p:blipFill>
          <p:spPr>
            <a:xfrm>
              <a:off x="1691400" y="1365750"/>
              <a:ext cx="6138600" cy="25542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Box 3"/>
            <p:cNvSpPr txBox="1"/>
            <p:nvPr/>
          </p:nvSpPr>
          <p:spPr>
            <a:xfrm rot="18506757">
              <a:off x="2056975" y="3880935"/>
              <a:ext cx="48727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sz="800" dirty="0" smtClean="0"/>
                <a:t>Negra</a:t>
              </a:r>
              <a:endParaRPr lang="es-VE" sz="800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8506757">
              <a:off x="2507329" y="4020603"/>
              <a:ext cx="770824" cy="220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sz="800" dirty="0" smtClean="0"/>
                <a:t>Asia Oriental</a:t>
              </a:r>
              <a:endParaRPr lang="es-VE" sz="800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8506757">
              <a:off x="3294352" y="3924808"/>
              <a:ext cx="59931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sz="800" dirty="0" smtClean="0"/>
                <a:t>Indígena</a:t>
              </a:r>
              <a:endParaRPr lang="es-VE" sz="800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8506757">
              <a:off x="4352249" y="4005074"/>
              <a:ext cx="8815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sz="800" dirty="0" smtClean="0"/>
                <a:t>Medio Oriente</a:t>
              </a:r>
              <a:endParaRPr lang="es-VE" sz="800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8506757">
              <a:off x="5088137" y="3985026"/>
              <a:ext cx="7807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sz="800" dirty="0" smtClean="0"/>
                <a:t>Asia del Sur</a:t>
              </a:r>
              <a:endParaRPr lang="es-VE" sz="800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8506757">
              <a:off x="5583598" y="4058618"/>
              <a:ext cx="9410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sz="800" dirty="0" smtClean="0"/>
                <a:t>Asia Suroriental</a:t>
              </a:r>
              <a:endParaRPr lang="es-VE" sz="800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8506757">
              <a:off x="4018837" y="3880932"/>
              <a:ext cx="48727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sz="800" dirty="0" smtClean="0"/>
                <a:t>Latina</a:t>
              </a:r>
              <a:endParaRPr lang="es-VE" sz="800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8506757">
              <a:off x="6550339" y="3897719"/>
              <a:ext cx="54863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sz="800" dirty="0" smtClean="0"/>
                <a:t>Blanca</a:t>
              </a:r>
              <a:endParaRPr lang="es-VE" sz="8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45635" y="1009816"/>
            <a:ext cx="4504724" cy="413467"/>
            <a:chOff x="2345635" y="1009816"/>
            <a:chExt cx="4504724" cy="413467"/>
          </a:xfrm>
        </p:grpSpPr>
        <p:pic>
          <p:nvPicPr>
            <p:cNvPr id="5" name="Google Shape;147;p21"/>
            <p:cNvPicPr preferRelativeResize="0"/>
            <p:nvPr/>
          </p:nvPicPr>
          <p:blipFill rotWithShape="1">
            <a:blip r:embed="rId4">
              <a:alphaModFix/>
            </a:blip>
            <a:srcRect l="49672" t="16970" r="45409" b="31649"/>
            <a:stretch/>
          </p:blipFill>
          <p:spPr>
            <a:xfrm>
              <a:off x="5032158" y="1089329"/>
              <a:ext cx="238539" cy="2648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2661445" y="1094073"/>
              <a:ext cx="1592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sz="1000" dirty="0" smtClean="0"/>
                <a:t>Sobrerrepresentación &gt;1</a:t>
              </a:r>
              <a:endParaRPr lang="es-VE" sz="1000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1487" y="1097503"/>
              <a:ext cx="249958" cy="26824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257856" y="1089873"/>
              <a:ext cx="1592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sz="1000" dirty="0" smtClean="0"/>
                <a:t>Sub-representación &lt;1</a:t>
              </a:r>
              <a:endParaRPr lang="es-VE" sz="10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45635" y="1009816"/>
              <a:ext cx="4504724" cy="413467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C8C4F034FDA3A14D88CBCEBCE840DB97" ma:contentTypeVersion="2" ma:contentTypeDescription="Upload an image." ma:contentTypeScope="" ma:versionID="5d224354c0c67df95adc8b2a8761e8e7">
  <xsd:schema xmlns:xsd="http://www.w3.org/2001/XMLSchema" xmlns:xs="http://www.w3.org/2001/XMLSchema" xmlns:p="http://schemas.microsoft.com/office/2006/metadata/properties" xmlns:ns1="http://schemas.microsoft.com/sharepoint/v3" xmlns:ns2="84CA7BAC-7791-47E9-A66A-9F84AB876AFA" xmlns:ns3="http://schemas.microsoft.com/sharepoint/v3/fields" xmlns:ns4="fe46685c-a291-4a55-a310-2e229e918259" targetNamespace="http://schemas.microsoft.com/office/2006/metadata/properties" ma:root="true" ma:fieldsID="26d9587a1f2536df15b7783e2226669e" ns1:_="" ns2:_="" ns3:_="" ns4:_="">
    <xsd:import namespace="http://schemas.microsoft.com/sharepoint/v3"/>
    <xsd:import namespace="84CA7BAC-7791-47E9-A66A-9F84AB876AFA"/>
    <xsd:import namespace="http://schemas.microsoft.com/sharepoint/v3/fields"/>
    <xsd:import namespace="fe46685c-a291-4a55-a310-2e229e918259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CA7BAC-7791-47E9-A66A-9F84AB876AF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46685c-a291-4a55-a310-2e229e918259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84CA7BAC-7791-47E9-A66A-9F84AB876AFA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41E2F660-29C0-4616-B64E-8C213B9800FD}"/>
</file>

<file path=customXml/itemProps2.xml><?xml version="1.0" encoding="utf-8"?>
<ds:datastoreItem xmlns:ds="http://schemas.openxmlformats.org/officeDocument/2006/customXml" ds:itemID="{A2FDEBCC-CB36-4E1F-92AE-FF0F09238524}"/>
</file>

<file path=customXml/itemProps3.xml><?xml version="1.0" encoding="utf-8"?>
<ds:datastoreItem xmlns:ds="http://schemas.openxmlformats.org/officeDocument/2006/customXml" ds:itemID="{70F64FE9-C2F1-4B5C-863F-BA153B7F512C}"/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950</Words>
  <Application>Microsoft Office PowerPoint</Application>
  <PresentationFormat>On-screen Show (16:9)</PresentationFormat>
  <Paragraphs>124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Open Sans</vt:lpstr>
      <vt:lpstr>Calibri</vt:lpstr>
      <vt:lpstr>Office Theme</vt:lpstr>
      <vt:lpstr>PowerPoint Presentation</vt:lpstr>
      <vt:lpstr>Definiciones</vt:lpstr>
      <vt:lpstr>Índice de Proporcionalidad</vt:lpstr>
      <vt:lpstr>Índices de Participación – Estudiantes con IEP</vt:lpstr>
      <vt:lpstr>PowerPoint Presentation</vt:lpstr>
      <vt:lpstr>IEP por Género según Inscripción</vt:lpstr>
      <vt:lpstr>IEP por Identidad de Género</vt:lpstr>
      <vt:lpstr>IEP por Orientación Sexual</vt:lpstr>
      <vt:lpstr>IEP por Raza</vt:lpstr>
      <vt:lpstr>PowerPoint Presentation</vt:lpstr>
      <vt:lpstr>IEP por Ambiente Escolar &amp; Sentido de Pertenencia</vt:lpstr>
      <vt:lpstr>IEP por Representación Favorable</vt:lpstr>
      <vt:lpstr>PowerPoint Presentation</vt:lpstr>
      <vt:lpstr>IEP por Bienestar &amp; Compromiso</vt:lpstr>
      <vt:lpstr>IEP por Relaciones</vt:lpstr>
      <vt:lpstr>IEP por Expectativas del Educador</vt:lpstr>
      <vt:lpstr>Próximos Pasos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Rossana Bisceglia2</dc:creator>
  <cp:lastModifiedBy>Sonia Figueroa</cp:lastModifiedBy>
  <cp:revision>92</cp:revision>
  <dcterms:modified xsi:type="dcterms:W3CDTF">2022-06-26T20:12:44Z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0x0101009148F5A04DDD49CBA7127AADA5FB792B00AADE34325A8B49CDA8BB4DB53328F21400C8C4F034FDA3A14D88CBCEBCE840DB97</vt:lpwstr>
  </property>
</Properties>
</file>