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7010400" cy="9296400"/>
  <p:embeddedFontLst>
    <p:embeddedFont>
      <p:font typeface="Constantia"/>
      <p:regular r:id="rId20"/>
      <p:bold r:id="rId21"/>
      <p:italic r:id="rId22"/>
      <p:boldItalic r:id="rId23"/>
    </p:embeddedFont>
    <p:embeddedFont>
      <p:font typeface="Arim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Arimo-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Constantia-bold.fntdata"/><Relationship Id="rId3" Type="http://schemas.openxmlformats.org/officeDocument/2006/relationships/slideMaster" Target="slideMasters/slideMaster1.xml"/><Relationship Id="rId25" Type="http://schemas.openxmlformats.org/officeDocument/2006/relationships/font" Target="fonts/Arimo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Constantia-regular.fntdata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2.xml"/><Relationship Id="rId24" Type="http://schemas.openxmlformats.org/officeDocument/2006/relationships/font" Target="fonts/Arimo-regular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Constantia-italic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schemas.openxmlformats.org/officeDocument/2006/relationships/font" Target="fonts/Arimo-bold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Dom, Laureen and Mitch</a:t>
            </a:r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image" Target="../media/image01.png"/><Relationship Id="rId3" Type="http://schemas.openxmlformats.org/officeDocument/2006/relationships/image" Target="../media/image00.png"/><Relationship Id="rId4" Type="http://schemas.openxmlformats.org/officeDocument/2006/relationships/image" Target="../media/image04.jp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5.jpg"/><Relationship Id="rId2" Type="http://schemas.openxmlformats.org/officeDocument/2006/relationships/image" Target="../media/image03.png"/><Relationship Id="rId3" Type="http://schemas.openxmlformats.org/officeDocument/2006/relationships/image" Target="../media/image00.png"/><Relationship Id="rId4" Type="http://schemas.openxmlformats.org/officeDocument/2006/relationships/image" Target="../media/image04.jpg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40" name="Shape 40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41" name="Shape 41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2" name="Shape 4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Shape 43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Shape 44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5" name="Shape 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Boundary Review Committee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400">
                <a:solidFill>
                  <a:schemeClr val="lt1"/>
                </a:solidFill>
              </a:rPr>
              <a:t>Martin Street PS Rebuild</a:t>
            </a: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Elementary School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782761" y="4200525"/>
            <a:ext cx="5705474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Tuesday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800">
                <a:solidFill>
                  <a:schemeClr val="lt1"/>
                </a:solidFill>
              </a:rPr>
              <a:t>December 6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en-CA" sz="2800">
                <a:solidFill>
                  <a:schemeClr val="lt1"/>
                </a:solidFill>
              </a:rPr>
              <a:t>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7:00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Milton District High School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CA" sz="2800">
                <a:solidFill>
                  <a:schemeClr val="lt1"/>
                </a:solidFill>
              </a:rPr>
              <a:t>Library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749300" y="3667125"/>
            <a:ext cx="7772400" cy="6191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38100">
              <a:srgbClr val="002041">
                <a:alpha val="47843"/>
              </a:srgbClr>
            </a:outerShdw>
          </a:effectLst>
        </p:spPr>
      </p:cxn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5" y="57075"/>
            <a:ext cx="4521075" cy="33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522" y="3096625"/>
            <a:ext cx="4703699" cy="367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870225" y="1128900"/>
            <a:ext cx="23424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CA" sz="2400">
                <a:solidFill>
                  <a:srgbClr val="3C78D8"/>
                </a:solidFill>
              </a:rPr>
              <a:t>Scenarios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927350" y="938212"/>
            <a:ext cx="2895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b="0" i="0" lang="en-CA" sz="360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Scenario Work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41300" y="2046286"/>
            <a:ext cx="8902800" cy="3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In groups – discuss, meets criteria?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Constantia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Use matrix provided</a:t>
            </a: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99"/>
            <a:ext cx="8839198" cy="632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4294967295" type="title"/>
          </p:nvPr>
        </p:nvSpPr>
        <p:spPr>
          <a:xfrm>
            <a:off x="457200" y="1503362"/>
            <a:ext cx="8229600" cy="42402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mo"/>
              <a:buNone/>
            </a:pPr>
            <a:br>
              <a:rPr b="1" i="0" lang="en-CA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</a:p>
        </p:txBody>
      </p:sp>
      <p:sp>
        <p:nvSpPr>
          <p:cNvPr id="186" name="Shape 186"/>
          <p:cNvSpPr txBox="1"/>
          <p:nvPr/>
        </p:nvSpPr>
        <p:spPr>
          <a:xfrm>
            <a:off x="1079500" y="1503351"/>
            <a:ext cx="7607400" cy="5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BRC Meetings						Nov. 24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r>
              <a:rPr lang="en-CA" sz="2400">
                <a:solidFill>
                  <a:schemeClr val="dk1"/>
                </a:solidFill>
              </a:rPr>
              <a:t>Dec. 6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Dec. 20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Jan. 10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</a:t>
            </a:r>
            <a:r>
              <a:rPr lang="en-CA" sz="2400">
                <a:solidFill>
                  <a:srgbClr val="FF0000"/>
                </a:solidFill>
              </a:rPr>
              <a:t>Jan. 24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Consultation					Jan. </a:t>
            </a:r>
            <a:r>
              <a:rPr lang="en-CA" sz="2400">
                <a:solidFill>
                  <a:schemeClr val="dk1"/>
                </a:solidFill>
              </a:rPr>
              <a:t>17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 Council Meeting				Jan. 30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Meeting for information		Feb. </a:t>
            </a:r>
            <a:r>
              <a:rPr lang="en-CA" sz="2400">
                <a:solidFill>
                  <a:schemeClr val="dk1"/>
                </a:solidFill>
              </a:rPr>
              <a:t>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Meeting for decision			</a:t>
            </a:r>
            <a:r>
              <a:rPr lang="en-CA" sz="2400">
                <a:solidFill>
                  <a:schemeClr val="dk1"/>
                </a:solidFill>
              </a:rPr>
              <a:t>March 1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57200" y="704850"/>
            <a:ext cx="8229600" cy="920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Tentative Timelines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6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Next Meeting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22399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Tuesday,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December 20 </a:t>
            </a: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(7:00 – 9:00 p.m.)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Milton District High School - Library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3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BRC Meetings						Nov. 24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6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20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Jan. 10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</a:t>
            </a:r>
            <a:r>
              <a:rPr lang="en-CA" sz="2400">
                <a:solidFill>
                  <a:srgbClr val="FF0000"/>
                </a:solidFill>
              </a:rPr>
              <a:t>Jan. 24 (7 pm)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Acceptance of minutes from November 26</a:t>
            </a:r>
            <a:r>
              <a:rPr baseline="30000" lang="en-CA" sz="2400"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 meeting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Agenda and materials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Reminder of purpose, goals and desired outcomes</a:t>
            </a:r>
          </a:p>
          <a:p>
            <a:pPr lvl="0" rtl="0">
              <a:spcBef>
                <a:spcPts val="480"/>
              </a:spcBef>
              <a:buClr>
                <a:srgbClr val="0BD0D9"/>
              </a:buClr>
              <a:buSzPct val="95000"/>
              <a:buFont typeface="Constantia"/>
              <a:buChar char="•"/>
            </a:pPr>
            <a:r>
              <a:rPr lang="en-CA">
                <a:latin typeface="Constantia"/>
                <a:ea typeface="Constantia"/>
                <a:cs typeface="Constantia"/>
                <a:sym typeface="Constantia"/>
              </a:rPr>
              <a:t>Martin Street BRC - Website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Transportation Information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Grandparenting Definition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Selection Criteria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Scenario Work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Timelines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Communication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onstantia"/>
              <a:buChar char="•"/>
            </a:pPr>
            <a:r>
              <a:t/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4294967295" type="body"/>
          </p:nvPr>
        </p:nvSpPr>
        <p:spPr>
          <a:xfrm>
            <a:off x="457200" y="1609725"/>
            <a:ext cx="8386761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1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BRC is established to examine the initial options generated by the Boundary Review Steering Committee and to have the opportunity to give feedback.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 will use criteria to measure the impact and effectiveness of boundary options.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will review the options generated by the BR Steering Committee and will offer suggestions/revisions or suggest new options to be considered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will decide to either inform the community of the recommended option(s) or to consult the community regarding the recommended option(s).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916236" y="650875"/>
            <a:ext cx="3070224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Product Goals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 Goals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we ensure a process that is fair and transparent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all members are heard and respected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our discussions focus on what is best for all students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final recommendations will be developed through a consensus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357436" y="725487"/>
            <a:ext cx="481171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CA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Martin Street BRC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t/>
            </a:r>
            <a:endParaRPr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t/>
            </a:r>
            <a:endParaRPr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1133"/>
            <a:ext cx="9144001" cy="42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457200" y="160337"/>
            <a:ext cx="8229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CA" sz="4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Transportation Considerations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57200" y="1209675"/>
            <a:ext cx="8229600" cy="4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rtl="0">
              <a:spcBef>
                <a:spcPts val="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Proximity to schools (walking distances, safe school routes, natural boundaries)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Cost effectiveness of transportation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Transported and Non-Transported zones within current catchments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The following distances determine eligibility for home to school transportation: </a:t>
            </a:r>
          </a:p>
          <a:p>
            <a:pPr lvl="0" marL="273050" rtl="0">
              <a:spcBef>
                <a:spcPts val="400"/>
              </a:spcBef>
              <a:buNone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</a:p>
          <a:p>
            <a:pPr indent="-152400" lvl="0" marL="273050" rtl="0">
              <a:spcBef>
                <a:spcPts val="40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27085" l="36000" r="36784" t="62622"/>
          <a:stretch/>
        </p:blipFill>
        <p:spPr>
          <a:xfrm>
            <a:off x="635000" y="3498850"/>
            <a:ext cx="7677300" cy="165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38" name="Shape 138"/>
          <p:cNvSpPr txBox="1"/>
          <p:nvPr/>
        </p:nvSpPr>
        <p:spPr>
          <a:xfrm>
            <a:off x="457200" y="4678362"/>
            <a:ext cx="9191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CA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57200" y="5407025"/>
            <a:ext cx="8229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✓"/>
            </a:pP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Students in JK to grade 8 are not expected to cross a multi-lane road of </a:t>
            </a:r>
            <a:r>
              <a:rPr b="0" i="1" lang="en-CA" sz="1800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more than four (4) </a:t>
            </a: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lanes without the presence of either an adult crossing guard or traffic signals with a pedestrian crossing signal.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228600" y="511175"/>
            <a:ext cx="8229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CA" sz="4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What is Grandparenting?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28600" y="1397000"/>
            <a:ext cx="82296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rtl="0">
              <a:spcBef>
                <a:spcPts val="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Grandparenting is a decision to allow existing students of a specific grade(s) in a neighbourhood(s) or geographic area(s) to remain at their current school until they complete a particular grade at that school (e.g., grade 8).  This usually occurs in situations where changes to school boundaries have taken place.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When </a:t>
            </a:r>
            <a:r>
              <a:rPr lang="en-CA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not grandparented</a:t>
            </a: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change in boundaries would normally require affected students to change schools.  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Students being grandparented are provided </a:t>
            </a:r>
            <a:r>
              <a:rPr lang="en-CA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transportation</a:t>
            </a: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subject to the HDSB transportation policies.  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Siblings of students that have been grandparented will be directed (unless otherwise stated) to the designated school as per the new approved school boundary.  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Students </a:t>
            </a:r>
            <a:r>
              <a:rPr lang="en-CA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preferring not to be grandparented </a:t>
            </a: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may apply for Optional Attendance as per the Board’s Administrative Procedure.  Historically, the Halton District School Board has made an effort to grandparent students in their graduating year.</a:t>
            </a:r>
          </a:p>
          <a:p>
            <a:pPr indent="-152400" lvl="0" marL="273050" rtl="0">
              <a:spcBef>
                <a:spcPts val="40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Initial Scenarios and Maps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Guiding Questions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do you feel have promise?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can you offer to make a scenario better?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can you NOT live with?  Why?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did we miss (e.g., alternate scenarios)?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Criteria to Measure Impact &amp; Effectiveness of Boundary Options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57200" y="1987550"/>
            <a:ext cx="7215187" cy="43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Possible criteria could include but is not limited to: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658525" y="2681100"/>
            <a:ext cx="81564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Criteria (could include but should not be limited to the following)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Viability of Program – How many students are required to offer and maintain program in an educationally sound and fiscally responsible way?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Proximity to schools -- Are opportunities for walk-to schools being maximized, school routes safe, and natural boundaries incorporated into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Portables and Portapaks -- Are students being accommodated in permanent facilities and is the use of portable classrooms minimized in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Balance of overall enrolment -- Is student access to programs, resources and extracurricular opportunities being maximized? Is over and underutilization of buildings avoided to the extent possible?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Stable, long-term boundaries -- Do the projections show long term stability and result in avoiding the need for additional boundary changes in the short term?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Transportation -- Does the option demonstrate cost effective transportation?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Fiscally Responsible -- Does the option strive to reduce unnecessary costs?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Student Experience -- Does the option demonstrate an effort to reduce the number of school moves students have experienced? Are cohorts kept together?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Other -- Any other criteria recommended by the Boundary Review Steering Committee or Boundary Review Committee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430CD5C86F4FBF1E745AF243FF71" ma:contentTypeVersion="3" ma:contentTypeDescription="Create a new document." ma:contentTypeScope="" ma:versionID="85bd582422fcec453fb827e91be9519d">
  <xsd:schema xmlns:xsd="http://www.w3.org/2001/XMLSchema" xmlns:xs="http://www.w3.org/2001/XMLSchema" xmlns:p="http://schemas.microsoft.com/office/2006/metadata/properties" xmlns:ns2="91f36920-86b5-4ff5-b081-36005448d36c" xmlns:ns3="fe46685c-a291-4a55-a310-2e229e918259" targetNamespace="http://schemas.microsoft.com/office/2006/metadata/properties" ma:root="true" ma:fieldsID="475ebb9abe177c8a920e68040d4a088a" ns2:_="" ns3:_="">
    <xsd:import namespace="91f36920-86b5-4ff5-b081-36005448d36c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2:Review_x0020_Name" minOccurs="0"/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36920-86b5-4ff5-b081-36005448d36c" elementFormDefault="qualified">
    <xsd:import namespace="http://schemas.microsoft.com/office/2006/documentManagement/types"/>
    <xsd:import namespace="http://schemas.microsoft.com/office/infopath/2007/PartnerControls"/>
    <xsd:element name="Review_x0020_Name" ma:index="3" nillable="true" ma:displayName="Review Name" ma:default="2011GAW" ma:description="Shows School Boundary Review subfolder, ex. YearReview" ma:format="Dropdown" ma:internalName="Review_x0020_Name">
      <xsd:simpleType>
        <xsd:restriction base="dms:Choice">
          <xsd:enumeration value="2008"/>
          <xsd:enumeration value="2009"/>
          <xsd:enumeration value="2011GAW"/>
          <xsd:enumeration value="2011NOESP"/>
          <xsd:enumeration value="2012AVP"/>
          <xsd:enumeration value="2012DFH"/>
          <xsd:enumeration value="2012AJM"/>
          <xsd:enumeration value="2012OakNW"/>
          <xsd:enumeration value="2013ICP"/>
          <xsd:enumeration value="2015ERA103"/>
          <xsd:enumeration value="2015BOY"/>
          <xsd:enumeration value="2015OOD"/>
          <xsd:enumeration value="2016MAR"/>
          <xsd:enumeration value="2016BurlPAR"/>
          <xsd:enumeration value="2016BurlAltW"/>
        </xsd:restriction>
      </xsd:simpleType>
    </xsd:element>
    <xsd:element name="Category" ma:index="4" nillable="true" ma:displayName="Category" ma:default="Director's Report" ma:description="To filter documents for the School Boundary Reviews section" ma:format="Dropdown" ma:internalName="Category">
      <xsd:simpleType>
        <xsd:restriction base="dms:Choice">
          <xsd:enumeration value="Director's Report"/>
          <xsd:enumeration value="Board Reports"/>
          <xsd:enumeration value="PARC"/>
          <xsd:enumeration value="BRC"/>
          <xsd:enumeration value="Public Meeting"/>
          <xsd:enumeration value="Scenarios"/>
          <xsd:enumeration value="FAQ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Name xmlns="91f36920-86b5-4ff5-b081-36005448d36c">2016MAR</Review_x0020_Name>
    <Category xmlns="91f36920-86b5-4ff5-b081-36005448d36c">Public Meeting</Category>
  </documentManagement>
</p:properties>
</file>

<file path=customXml/itemProps1.xml><?xml version="1.0" encoding="utf-8"?>
<ds:datastoreItem xmlns:ds="http://schemas.openxmlformats.org/officeDocument/2006/customXml" ds:itemID="{D697D401-E147-4089-A15E-446A39B7D5FB}"/>
</file>

<file path=customXml/itemProps2.xml><?xml version="1.0" encoding="utf-8"?>
<ds:datastoreItem xmlns:ds="http://schemas.openxmlformats.org/officeDocument/2006/customXml" ds:itemID="{AE38916D-88C2-4EAA-8B9E-E55F80FF9953}"/>
</file>

<file path=customXml/itemProps3.xml><?xml version="1.0" encoding="utf-8"?>
<ds:datastoreItem xmlns:ds="http://schemas.openxmlformats.org/officeDocument/2006/customXml" ds:itemID="{CAC03498-98A9-4A40-95F9-00F87FEA744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0x010100B8DF430CD5C86F4FBF1E745AF243FF71</vt:lpwstr>
  </property>
</Properties>
</file>