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7010400" cy="9296400"/>
  <p:embeddedFontLst>
    <p:embeddedFont>
      <p:font typeface="Constantia"/>
      <p:regular r:id="rId25"/>
      <p:bold r:id="rId26"/>
      <p:italic r:id="rId27"/>
      <p:boldItalic r:id="rId28"/>
    </p:embeddedFont>
    <p:embeddedFont>
      <p:font typeface="Arim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Constantia-bold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slideMaster" Target="slideMasters/slideMaster1.xml"/><Relationship Id="rId34" Type="http://schemas.openxmlformats.org/officeDocument/2006/relationships/customXml" Target="../customXml/item2.xml"/><Relationship Id="rId25" Type="http://schemas.openxmlformats.org/officeDocument/2006/relationships/font" Target="fonts/Constantia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29" Type="http://schemas.openxmlformats.org/officeDocument/2006/relationships/font" Target="fonts/Arimo-regular.fnt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3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Arimo-boldItalic.fntdata"/><Relationship Id="rId23" Type="http://schemas.openxmlformats.org/officeDocument/2006/relationships/slide" Target="slides/slide18.xml"/><Relationship Id="rId28" Type="http://schemas.openxmlformats.org/officeDocument/2006/relationships/font" Target="fonts/Constantia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1" Type="http://schemas.openxmlformats.org/officeDocument/2006/relationships/font" Target="fonts/Arimo-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7" Type="http://schemas.openxmlformats.org/officeDocument/2006/relationships/font" Target="fonts/Constantia-italic.fntdata"/><Relationship Id="rId30" Type="http://schemas.openxmlformats.org/officeDocument/2006/relationships/font" Target="fonts/Arimo-bold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rIns="93150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Dom, Laureen and Mitch</a:t>
            </a:r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3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8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image" Target="../media/image02.png"/><Relationship Id="rId3" Type="http://schemas.openxmlformats.org/officeDocument/2006/relationships/image" Target="../media/image01.png"/><Relationship Id="rId4" Type="http://schemas.openxmlformats.org/officeDocument/2006/relationships/image" Target="../media/image05.jp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4.jpg"/><Relationship Id="rId2" Type="http://schemas.openxmlformats.org/officeDocument/2006/relationships/image" Target="../media/image03.png"/><Relationship Id="rId3" Type="http://schemas.openxmlformats.org/officeDocument/2006/relationships/image" Target="../media/image01.png"/><Relationship Id="rId4" Type="http://schemas.openxmlformats.org/officeDocument/2006/relationships/image" Target="../media/image05.jpg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3" name="Shape 13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4" name="Shape 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Shape 15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Shape 16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7" name="Shape 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18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Shape 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40" name="Shape 40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41" name="Shape 41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42" name="Shape 4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Shape 43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Shape 44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45" name="Shape 4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Shape 46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hdsb.ca/our-board/Policy/BoundaryReviewsSchools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Boundary Review Committee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4400">
                <a:solidFill>
                  <a:schemeClr val="lt1"/>
                </a:solidFill>
              </a:rPr>
              <a:t>Martin Street PS Rebuild</a:t>
            </a: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Elementary School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782761" y="4200525"/>
            <a:ext cx="5705474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CA" sz="2800">
                <a:solidFill>
                  <a:schemeClr val="lt1"/>
                </a:solidFill>
              </a:rPr>
              <a:t>Thursday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November 24, 201</a:t>
            </a:r>
            <a:r>
              <a:rPr lang="en-CA" sz="2800">
                <a:solidFill>
                  <a:schemeClr val="lt1"/>
                </a:solidFill>
              </a:rPr>
              <a:t>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7:00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Milton District High School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CA" sz="2800">
                <a:solidFill>
                  <a:schemeClr val="lt1"/>
                </a:solidFill>
              </a:rPr>
              <a:t>Library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749300" y="3667125"/>
            <a:ext cx="7772400" cy="61912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38100">
              <a:srgbClr val="002041">
                <a:alpha val="47843"/>
              </a:srgbClr>
            </a:outerShdw>
          </a:effectLst>
        </p:spPr>
      </p:cxn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173" name="Shape 17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Boundary Review Process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CA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Boundary Review Steering Committee (BRSC) consisting of Board staff and trustees review enrolments, school capacities and programs.  Initial boundary scenarios are generated.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CA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Boundary Review Committee (BRC) established, consisting of members of the BRSC and representatives from the affected school communities.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CA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Boundary Review Steering Committee develops scenarios, and shares scenarios with the BRC for information and feedback.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7436" y="2949575"/>
            <a:ext cx="371474" cy="39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3150" y="4468812"/>
            <a:ext cx="371474" cy="39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7436" y="5959475"/>
            <a:ext cx="371474" cy="39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228600" y="7159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CA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</a:t>
            </a: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Boundary Review Committee reviews scenarios and considers revisions, and makes suggestions to the Boundary Review Steering Committee.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CA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</a:t>
            </a: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BRSC undertakes public information meeting to solicit feedback and input on the boundary scenarios.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CA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6</a:t>
            </a: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BRC and BRSC review the feedback and input on scenarios.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CA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7</a:t>
            </a: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Boundary Review Steering Committee makes recommendation to the Director.  Director takes recommended option to Trustees and/or may revise the recommended option prior to taking it to Trustees.  Delegations to the Board occur within the timelines for the boundary review process. </a:t>
            </a:r>
            <a:r>
              <a:rPr b="1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Board of Trustees make the final decision. 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362" y="2077200"/>
            <a:ext cx="371400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362" y="929436"/>
            <a:ext cx="371400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387" y="3224975"/>
            <a:ext cx="371400" cy="3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4294967295" type="body"/>
          </p:nvPr>
        </p:nvSpPr>
        <p:spPr>
          <a:xfrm>
            <a:off x="457200" y="1609725"/>
            <a:ext cx="8386761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1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BRC is established to examine the initial options generated by the Boundary Review Steering Committee and to have the opportunity to give feedback.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 will use criteria to measure the impact and effectiveness of boundary options.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will review the options generated by the BR Steering Committee and will offer suggestions/revisions or suggest new options to be considered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will decide to either inform the community of the recommended option(s) or to consult the community regarding the recommended option(s).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2916236" y="650875"/>
            <a:ext cx="3070224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Product Goals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Process Goals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572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we ensure a process that is fair and transparent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all members are heard and respected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our discussions focus on what is best for all students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 final recommendations will be developed through a consensus process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4294967295" type="title"/>
          </p:nvPr>
        </p:nvSpPr>
        <p:spPr>
          <a:xfrm>
            <a:off x="457200" y="1503362"/>
            <a:ext cx="8229600" cy="42402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mo"/>
              <a:buNone/>
            </a:pPr>
            <a:br>
              <a:rPr b="1" i="0" lang="en-CA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</a:p>
        </p:txBody>
      </p:sp>
      <p:sp>
        <p:nvSpPr>
          <p:cNvPr id="204" name="Shape 204"/>
          <p:cNvSpPr txBox="1"/>
          <p:nvPr/>
        </p:nvSpPr>
        <p:spPr>
          <a:xfrm>
            <a:off x="1079500" y="1503351"/>
            <a:ext cx="7607400" cy="5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BRC Meetings						Nov. 24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		</a:t>
            </a:r>
            <a:r>
              <a:rPr lang="en-CA" sz="2400">
                <a:solidFill>
                  <a:schemeClr val="dk1"/>
                </a:solidFill>
              </a:rPr>
              <a:t>Dec. 6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Dec. 20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Jan. 10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</a:t>
            </a:r>
            <a:r>
              <a:rPr lang="en-CA" sz="2400">
                <a:solidFill>
                  <a:srgbClr val="FF0000"/>
                </a:solidFill>
              </a:rPr>
              <a:t>Jan. 24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Consultation					Jan. </a:t>
            </a:r>
            <a:r>
              <a:rPr lang="en-CA" sz="2400">
                <a:solidFill>
                  <a:schemeClr val="dk1"/>
                </a:solidFill>
              </a:rPr>
              <a:t>17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 Council Meeting				Jan. 30		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Meeting for information		Feb. </a:t>
            </a:r>
            <a:r>
              <a:rPr lang="en-CA" sz="2400">
                <a:solidFill>
                  <a:schemeClr val="dk1"/>
                </a:solidFill>
              </a:rPr>
              <a:t>15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Meeting for decision			</a:t>
            </a:r>
            <a:r>
              <a:rPr lang="en-CA" sz="2400">
                <a:solidFill>
                  <a:schemeClr val="dk1"/>
                </a:solidFill>
              </a:rPr>
              <a:t>March 1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457200" y="704850"/>
            <a:ext cx="8229600" cy="920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Tentative Timelines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Criteria to Measure Impact &amp; Effectiveness of Boundary Options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57200" y="1987550"/>
            <a:ext cx="7215187" cy="43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Possible criteria could include but is not limited to: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58525" y="2681100"/>
            <a:ext cx="8156400" cy="3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Criteria (could include but should not be limited to the following)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Viability of Program – How many students are required to offer and maintain program in an educationally sound and fiscally responsible way?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Proximity to schools -- Are opportunities for walk-to schools being maximized, school routes safe, and natural boundaries incorporated into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Portables and Portapaks -- Are students being accommodated in permanent facilities and is the use of portable classrooms minimized in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Balance of overall enrolment -- Is student access to programs, resources and extracurricular opportunities being maximized? Is over and underutilization of buildings avoided to the extent possible?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Stable, long-term boundaries -- Do the projections show long term stability and result in avoiding the need for additional boundary changes in the short term?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Transportation -- Does the option demonstrate cost effective transportation?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Fiscally Responsible -- Does the option strive to reduce unnecessary costs?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Student Experience -- Does the option demonstrate an effort to reduce the number of school moves students have experienced? Are cohorts kept together?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Other -- Any other criteria recommended by the Boundary Review Steering Committee or Boundary Review Committee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2357436" y="725487"/>
            <a:ext cx="4811712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CA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Martin Street BRC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t/>
            </a:r>
            <a:endParaRPr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t/>
            </a:r>
            <a:endParaRPr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1133"/>
            <a:ext cx="9144001" cy="42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BRC members - will occur through the HDSB website, FAQs, Meeting Minutes, email to the Chair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Schools/Councils –common school newsletter content, HDSB website, email to inform of community consultation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Community – email at end of process, HDSB website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 will review the need for communication at the end of each meeting and decide upon the content and method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Initial Scenarios and Maps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2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Guiding Questions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do you feel have promise?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can you offer to make a scenario better?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can you NOT live with?  Why?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did we miss (e.g., alternate scenarios)?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6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Next Meeting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22399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Tuesday,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December 6 </a:t>
            </a: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(7:00 – 9:00 p.m.)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Milton District High School - Library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sz="3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BRC Meetings						Nov. 24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Dec. 6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Dec. 20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Jan. 10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</a:t>
            </a:r>
            <a:r>
              <a:rPr lang="en-CA" sz="2400">
                <a:solidFill>
                  <a:srgbClr val="FF0000"/>
                </a:solidFill>
              </a:rPr>
              <a:t>Jan. 24 (7 pm)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Introductions, agenda and materials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Purpose and desired outcomes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Roles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Boundary Review Administrative Procedure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Timelines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Selection Criteria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Scenarios and maps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A Boundary Review? 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At the </a:t>
            </a:r>
            <a:r>
              <a:rPr lang="en-CA" sz="2400"/>
              <a:t>November 2, 2016</a:t>
            </a:r>
            <a:r>
              <a:rPr b="0" i="0" lang="en-CA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Board meeting, HDSB Trustees approved a motion to initiate the process to establish a boundary for </a:t>
            </a:r>
            <a:r>
              <a:rPr lang="en-CA" sz="2400"/>
              <a:t>Martin Street PS.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sz="2400"/>
          </a:p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CA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 it resolved that the Halton District School Board direct the Director to</a:t>
            </a:r>
          </a:p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CA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undertake a school boundary review for the new Martin Street PS, with an</a:t>
            </a:r>
          </a:p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CA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expected completion date of no later than February 2017.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Purpose of </a:t>
            </a:r>
            <a:r>
              <a:rPr lang="en-CA" sz="4000"/>
              <a:t>Martin Street</a:t>
            </a: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Review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mandate of the Boundary Review Committee is to determine who will attend the new elementary school in Milton.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927100" y="542925"/>
            <a:ext cx="7477124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Process for Establishing Boundaries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CA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Rural not shown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25" y="1420524"/>
            <a:ext cx="8233949" cy="47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1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Boundary Review Steering Committee is established to lead the school boundary review process.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1" sz="1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review school enrolments, school capacities and school programs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determine initial scope of the study and generate initial boundary options for consideration by the larger Boundary Review Committee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ultimately make a recommendation</a:t>
            </a:r>
            <a:r>
              <a:rPr i="1" lang="en-CA" sz="2200">
                <a:latin typeface="Constantia"/>
                <a:ea typeface="Constantia"/>
                <a:cs typeface="Constantia"/>
                <a:sym typeface="Constantia"/>
              </a:rPr>
              <a:t> for </a:t>
            </a:r>
            <a:r>
              <a:rPr b="0" i="1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</a:t>
            </a:r>
            <a:r>
              <a:rPr i="1" lang="en-CA" sz="2200">
                <a:latin typeface="Constantia"/>
                <a:ea typeface="Constantia"/>
                <a:cs typeface="Constantia"/>
                <a:sym typeface="Constantia"/>
              </a:rPr>
              <a:t>Director to consider when making the final recommendation</a:t>
            </a:r>
            <a:r>
              <a:rPr b="0" i="1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the Board for decision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73100" y="936625"/>
            <a:ext cx="5884862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Role of Steering Committee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673100" y="730250"/>
            <a:ext cx="8034336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Boundary Review Steering Committee</a:t>
            </a:r>
          </a:p>
        </p:txBody>
      </p:sp>
      <p:grpSp>
        <p:nvGrpSpPr>
          <p:cNvPr id="141" name="Shape 141"/>
          <p:cNvGrpSpPr/>
          <p:nvPr/>
        </p:nvGrpSpPr>
        <p:grpSpPr>
          <a:xfrm>
            <a:off x="703918" y="1597615"/>
            <a:ext cx="7972741" cy="4452292"/>
            <a:chOff x="68262" y="0"/>
            <a:chExt cx="4576774" cy="7729675"/>
          </a:xfrm>
        </p:grpSpPr>
        <p:sp>
          <p:nvSpPr>
            <p:cNvPr id="142" name="Shape 142"/>
            <p:cNvSpPr txBox="1"/>
            <p:nvPr/>
          </p:nvSpPr>
          <p:spPr>
            <a:xfrm>
              <a:off x="68262" y="1277937"/>
              <a:ext cx="2508300" cy="8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Superintendent of Program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2713036" y="1277937"/>
              <a:ext cx="19320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CA" sz="1100"/>
                <a:t>Cristina Salmina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68262" y="2130425"/>
              <a:ext cx="2508300" cy="8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Superintendent of Business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2713036" y="2130425"/>
              <a:ext cx="1932000" cy="8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1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Lucy Veerman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68262" y="3013075"/>
              <a:ext cx="2508300" cy="12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Manager from Planning Department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2713036" y="3011486"/>
              <a:ext cx="1932000" cy="12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1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Dom Renzella (Manager)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CA" sz="1100"/>
                <a:t>Laureen Choi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CA" sz="1100"/>
                <a:t>Mitchell Gundy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68262" y="4291012"/>
              <a:ext cx="2508300" cy="12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Trustees for all of the affected areas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2713036" y="4291012"/>
              <a:ext cx="1932000" cy="12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1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Trustee Kim Graves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CA" sz="1100"/>
                <a:t>Trustee Donna Danielli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68262" y="5568950"/>
              <a:ext cx="2508300" cy="10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Boundary Review Committee Chair (appointed by Director)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Superintendent of Student Services			</a:t>
              </a:r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2713036" y="5568950"/>
              <a:ext cx="1932000" cy="1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1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Trustee </a:t>
              </a:r>
              <a:r>
                <a:rPr lang="en-CA" sz="1100"/>
                <a:t>Jeanne Gray</a:t>
              </a:r>
              <a:r>
                <a:rPr b="0" i="0" lang="en-CA" sz="11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(Co-Chair of BRC)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CA" sz="1100"/>
                <a:t>Gord Truffen</a:t>
              </a:r>
              <a:r>
                <a:rPr b="0" i="0" lang="en-CA" sz="11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(Co-Chair of BRC)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68262" y="6634161"/>
              <a:ext cx="2508300" cy="10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2713036" y="6632575"/>
              <a:ext cx="1932000" cy="109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1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Mark Zonneveld</a:t>
              </a:r>
              <a:r>
                <a:rPr b="0" i="0" lang="en-CA" sz="7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     </a:t>
              </a:r>
              <a:r>
                <a:rPr b="0" i="0" lang="en-CA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68262" y="0"/>
              <a:ext cx="2508300" cy="12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Family of Schools Superintendent(s) of all affected areas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CA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2713036" y="0"/>
              <a:ext cx="1932000" cy="12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CA" sz="1100"/>
                <a:t>Jacqueline Newton - Chair of BRSC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4294967295" type="body"/>
          </p:nvPr>
        </p:nvSpPr>
        <p:spPr>
          <a:xfrm>
            <a:off x="457200" y="1712911"/>
            <a:ext cx="82296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1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BRC is established to examine the initial options generated by the Boundary Review Steering Committee and to have the opportunity to give feedback.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 will use criteria to measure the impact and effectiveness of boundary options.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will review the options generated by the BRSC and will offer suggestions/revisions or suggest new options to be considered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consult the community regarding the recommended option(s).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73100" y="747712"/>
            <a:ext cx="7777162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Role of Boundary Review Committee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673100" y="957262"/>
            <a:ext cx="6437311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Parent Representation on BRC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73100" y="2117725"/>
            <a:ext cx="83169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➢"/>
            </a:pPr>
            <a:r>
              <a:rPr b="1" lang="en-CA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TWO</a:t>
            </a: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representatives from each school to serve on the Boundary Review Committee (BRC).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will most likely be the School Council </a:t>
            </a:r>
            <a:r>
              <a:rPr lang="en-CA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Members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 ensure consistency in membership, alternates may not be sent in place of absent members.</a:t>
            </a:r>
          </a:p>
          <a:p>
            <a:pPr indent="-351155" lvl="0" marL="342900" marR="0" rtl="0" algn="l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Constantia"/>
              <a:buChar char="➢"/>
            </a:pPr>
            <a:r>
              <a:rPr lang="en-CA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Meetings are open to public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Name xmlns="91f36920-86b5-4ff5-b081-36005448d36c">2016MAR</Review_x0020_Name>
    <Category xmlns="91f36920-86b5-4ff5-b081-36005448d36c">Public Meeting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F430CD5C86F4FBF1E745AF243FF71" ma:contentTypeVersion="3" ma:contentTypeDescription="Create a new document." ma:contentTypeScope="" ma:versionID="85bd582422fcec453fb827e91be9519d">
  <xsd:schema xmlns:xsd="http://www.w3.org/2001/XMLSchema" xmlns:xs="http://www.w3.org/2001/XMLSchema" xmlns:p="http://schemas.microsoft.com/office/2006/metadata/properties" xmlns:ns2="91f36920-86b5-4ff5-b081-36005448d36c" xmlns:ns3="fe46685c-a291-4a55-a310-2e229e918259" targetNamespace="http://schemas.microsoft.com/office/2006/metadata/properties" ma:root="true" ma:fieldsID="475ebb9abe177c8a920e68040d4a088a" ns2:_="" ns3:_="">
    <xsd:import namespace="91f36920-86b5-4ff5-b081-36005448d36c"/>
    <xsd:import namespace="fe46685c-a291-4a55-a310-2e229e918259"/>
    <xsd:element name="properties">
      <xsd:complexType>
        <xsd:sequence>
          <xsd:element name="documentManagement">
            <xsd:complexType>
              <xsd:all>
                <xsd:element ref="ns2:Review_x0020_Name" minOccurs="0"/>
                <xsd:element ref="ns2: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36920-86b5-4ff5-b081-36005448d36c" elementFormDefault="qualified">
    <xsd:import namespace="http://schemas.microsoft.com/office/2006/documentManagement/types"/>
    <xsd:import namespace="http://schemas.microsoft.com/office/infopath/2007/PartnerControls"/>
    <xsd:element name="Review_x0020_Name" ma:index="3" nillable="true" ma:displayName="Review Name" ma:default="2011GAW" ma:description="Shows School Boundary Review subfolder, ex. YearReview" ma:format="Dropdown" ma:internalName="Review_x0020_Name">
      <xsd:simpleType>
        <xsd:restriction base="dms:Choice">
          <xsd:enumeration value="2008"/>
          <xsd:enumeration value="2009"/>
          <xsd:enumeration value="2011GAW"/>
          <xsd:enumeration value="2011NOESP"/>
          <xsd:enumeration value="2012AVP"/>
          <xsd:enumeration value="2012DFH"/>
          <xsd:enumeration value="2012AJM"/>
          <xsd:enumeration value="2012OakNW"/>
          <xsd:enumeration value="2013ICP"/>
          <xsd:enumeration value="2015ERA103"/>
          <xsd:enumeration value="2015BOY"/>
          <xsd:enumeration value="2015OOD"/>
          <xsd:enumeration value="2016MAR"/>
          <xsd:enumeration value="2016BurlPAR"/>
          <xsd:enumeration value="2016BurlAltW"/>
        </xsd:restriction>
      </xsd:simpleType>
    </xsd:element>
    <xsd:element name="Category" ma:index="4" nillable="true" ma:displayName="Category" ma:default="Director's Report" ma:description="To filter documents for the School Boundary Reviews section" ma:format="Dropdown" ma:internalName="Category">
      <xsd:simpleType>
        <xsd:restriction base="dms:Choice">
          <xsd:enumeration value="Director's Report"/>
          <xsd:enumeration value="Board Reports"/>
          <xsd:enumeration value="PARC"/>
          <xsd:enumeration value="BRC"/>
          <xsd:enumeration value="Public Meeting"/>
          <xsd:enumeration value="Scenarios"/>
          <xsd:enumeration value="FAQ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79E37-9B50-4D5C-BC8D-0CE1DFDA6CFC}"/>
</file>

<file path=customXml/itemProps2.xml><?xml version="1.0" encoding="utf-8"?>
<ds:datastoreItem xmlns:ds="http://schemas.openxmlformats.org/officeDocument/2006/customXml" ds:itemID="{694084EF-61B5-4A2F-B521-4412AED07EE0}"/>
</file>

<file path=customXml/itemProps3.xml><?xml version="1.0" encoding="utf-8"?>
<ds:datastoreItem xmlns:ds="http://schemas.openxmlformats.org/officeDocument/2006/customXml" ds:itemID="{DFCBF0F0-4DE7-4628-AFCD-EBF24F5F0B7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0x010100B8DF430CD5C86F4FBF1E745AF243FF71</vt:lpwstr>
  </property>
</Properties>
</file>