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  <p:sldMasterId id="2147483666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7010400" cy="9296400"/>
  <p:embeddedFontLst>
    <p:embeddedFont>
      <p:font typeface="Constanti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8" Type="http://schemas.openxmlformats.org/officeDocument/2006/relationships/slide" Target="slides/slide2.xml"/><Relationship Id="rId26" Type="http://schemas.openxmlformats.org/officeDocument/2006/relationships/customXml" Target="../customXml/item3.xml"/><Relationship Id="rId21" Type="http://schemas.openxmlformats.org/officeDocument/2006/relationships/font" Target="fonts/Constantia-bold.fnt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7" Type="http://schemas.openxmlformats.org/officeDocument/2006/relationships/slide" Target="slides/slide1.xml"/><Relationship Id="rId25" Type="http://schemas.openxmlformats.org/officeDocument/2006/relationships/customXml" Target="../customXml/item2.xml"/><Relationship Id="rId20" Type="http://schemas.openxmlformats.org/officeDocument/2006/relationships/font" Target="fonts/Constantia-regular.fntdata"/><Relationship Id="rId2" Type="http://schemas.openxmlformats.org/officeDocument/2006/relationships/presProps" Target="pres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1" Type="http://schemas.openxmlformats.org/officeDocument/2006/relationships/theme" Target="theme/theme3.xml"/><Relationship Id="rId6" Type="http://schemas.openxmlformats.org/officeDocument/2006/relationships/notesMaster" Target="notesMasters/notesMaster1.xml"/><Relationship Id="rId24" Type="http://schemas.openxmlformats.org/officeDocument/2006/relationships/customXml" Target="../customXml/item1.xml"/><Relationship Id="rId23" Type="http://schemas.openxmlformats.org/officeDocument/2006/relationships/font" Target="fonts/Constantia-boldItalic.fntdata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font" Target="fonts/Constantia-italic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77777"/>
              <a:buChar char="●"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SzPct val="77777"/>
              <a:buChar char="○"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SzPct val="77777"/>
              <a:buChar char="■"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SzPct val="77777"/>
              <a:buChar char="●"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SzPct val="77777"/>
              <a:buChar char="○"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SzPct val="77777"/>
              <a:buChar char="■"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SzPct val="77777"/>
              <a:buChar char="●"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SzPct val="77777"/>
              <a:buChar char="○"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SzPct val="77777"/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700087" y="4416425"/>
            <a:ext cx="5610300" cy="418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79512" y="695325"/>
            <a:ext cx="4651500" cy="3487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6575" lIns="93150" rIns="93150" wrap="square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CA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700087" y="4416425"/>
            <a:ext cx="5610300" cy="418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79512" y="695325"/>
            <a:ext cx="4651500" cy="3487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700087" y="4416425"/>
            <a:ext cx="5610300" cy="418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79512" y="695325"/>
            <a:ext cx="4651500" cy="3487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  <a:defRPr b="1" i="0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ct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pic>
        <p:nvPicPr>
          <p:cNvPr id="31" name="Shape 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0001" y="6016624"/>
            <a:ext cx="1124001" cy="82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 rot="5400000">
            <a:off x="5052150" y="2491651"/>
            <a:ext cx="52119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 rot="5400000">
            <a:off x="861150" y="510451"/>
            <a:ext cx="52119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 rot="5400000">
            <a:off x="2377350" y="15012"/>
            <a:ext cx="43893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685800" y="514352"/>
            <a:ext cx="27432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3846"/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SzPct val="176428"/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4762" lvl="1" marL="639762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700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147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6350" lvl="3" marL="1187450" marR="0" rtl="0" algn="l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SzPct val="144444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87" lvl="4" marL="1462087" marR="0" rtl="0" algn="l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SzPct val="144444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3575050" y="1676400"/>
            <a:ext cx="51117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4140" lvl="0" marL="273050" marR="0" rtl="0" algn="l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05727" lvl="1" marL="639762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47319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2" lvl="4" marL="1462087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8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855248"/>
            <a:ext cx="40401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2916"/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2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81666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8125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7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8125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2" type="body"/>
          </p:nvPr>
        </p:nvSpPr>
        <p:spPr>
          <a:xfrm>
            <a:off x="4645025" y="1859757"/>
            <a:ext cx="40419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2916"/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2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81666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8125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7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8125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3" type="body"/>
          </p:nvPr>
        </p:nvSpPr>
        <p:spPr>
          <a:xfrm>
            <a:off x="457200" y="2514600"/>
            <a:ext cx="40401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2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7" lvl="4" marL="1462087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4" type="body"/>
          </p:nvPr>
        </p:nvSpPr>
        <p:spPr>
          <a:xfrm>
            <a:off x="4645025" y="2514600"/>
            <a:ext cx="40419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2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7" lvl="4" marL="1462087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2" lvl="4" marL="1462087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2" type="body"/>
          </p:nvPr>
        </p:nvSpPr>
        <p:spPr>
          <a:xfrm>
            <a:off x="4648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2" lvl="4" marL="1462087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Char char="●"/>
              <a:defRPr b="0" i="0" sz="2600" u="none" cap="none" strike="noStrike">
                <a:solidFill>
                  <a:schemeClr val="dk1"/>
                </a:solidFill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●"/>
              <a:defRPr b="0" i="0" sz="2400" u="none" cap="none" strike="noStrike">
                <a:solidFill>
                  <a:schemeClr val="dk1"/>
                </a:solidFill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Char char="●"/>
              <a:defRPr b="0" i="0" sz="2100" u="none" cap="none" strike="noStrike">
                <a:solidFill>
                  <a:schemeClr val="dk1"/>
                </a:solidFill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Char char="●"/>
              <a:defRPr b="0" i="0" sz="1800" u="none" cap="none" strike="noStrike">
                <a:solidFill>
                  <a:schemeClr val="dk1"/>
                </a:solidFill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Char char="●"/>
              <a:defRPr b="0" i="0" sz="1600" u="none" cap="none" strike="noStrike">
                <a:solidFill>
                  <a:schemeClr val="dk1"/>
                </a:solidFill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Char char="•"/>
              <a:defRPr b="0" i="0" sz="1600" u="none" cap="none" strike="noStrike">
                <a:solidFill>
                  <a:schemeClr val="dk1"/>
                </a:solidFill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Char char="•"/>
              <a:defRPr b="0"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 rot="5400000">
            <a:off x="2377281" y="15080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3846"/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SzPct val="176428"/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4762" lvl="1" marL="639763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700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147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6350" lvl="3" marL="1187450" marR="0" rtl="0" algn="l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SzPct val="144444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87" lvl="4" marL="1462088" marR="0" rtl="0" algn="l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SzPct val="144444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4140" lvl="0" marL="273050" marR="0" rtl="0" algn="l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05727" lvl="1" marL="639763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47319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8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2916"/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81666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8125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8125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2916"/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81666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8125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8125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8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8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9.jpg"/><Relationship Id="rId5" Type="http://schemas.openxmlformats.org/officeDocument/2006/relationships/slideLayout" Target="../slideLayouts/slideLayout1.xml"/><Relationship Id="rId6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9.jpg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1.xml"/><Relationship Id="rId1" Type="http://schemas.openxmlformats.org/officeDocument/2006/relationships/image" Target="../media/image7.jpg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937"/>
            <a:ext cx="9163050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937"/>
            <a:ext cx="4762500" cy="638175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-29291" y="-24384"/>
            <a:ext cx="9179385" cy="1048512"/>
            <a:chOff x="0" y="0"/>
            <a:chExt cx="2147483647" cy="2147483646"/>
          </a:xfrm>
        </p:grpSpPr>
        <p:grpSp>
          <p:nvGrpSpPr>
            <p:cNvPr id="13" name="Shape 13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7" cy="2147483647"/>
            </a:xfrm>
          </p:grpSpPr>
          <p:pic>
            <p:nvPicPr>
              <p:cNvPr id="14" name="Shape 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Shape 15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Shape 16"/>
            <p:cNvGrpSpPr/>
            <p:nvPr/>
          </p:nvGrpSpPr>
          <p:grpSpPr>
            <a:xfrm>
              <a:off x="1772611" y="149824207"/>
              <a:ext cx="2145711035" cy="1860319946"/>
              <a:chOff x="0" y="0"/>
              <a:chExt cx="2147483647" cy="2147483646"/>
            </a:xfrm>
          </p:grpSpPr>
          <p:pic>
            <p:nvPicPr>
              <p:cNvPr id="17" name="Shape 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Shape 18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Shape 1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pic>
        <p:nvPicPr>
          <p:cNvPr id="24" name="Shape 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001" y="6016624"/>
            <a:ext cx="1124001" cy="8273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9525" y="-7937"/>
            <a:ext cx="9163050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4381500" y="-7937"/>
            <a:ext cx="4762500" cy="638175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Char char="●"/>
              <a:defRPr b="0" i="0" sz="2600" u="none" cap="none" strike="noStrike">
                <a:solidFill>
                  <a:schemeClr val="dk1"/>
                </a:solidFill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●"/>
              <a:defRPr b="0" i="0" sz="2400" u="none" cap="none" strike="noStrike">
                <a:solidFill>
                  <a:schemeClr val="dk1"/>
                </a:solidFill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Char char="●"/>
              <a:defRPr b="0" i="0" sz="2100" u="none" cap="none" strike="noStrike">
                <a:solidFill>
                  <a:schemeClr val="dk1"/>
                </a:solidFill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Char char="●"/>
              <a:defRPr b="0" i="0" sz="1800" u="none" cap="none" strike="noStrike">
                <a:solidFill>
                  <a:schemeClr val="dk1"/>
                </a:solidFill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Char char="●"/>
              <a:defRPr b="0" i="0" sz="1600" u="none" cap="none" strike="noStrike">
                <a:solidFill>
                  <a:schemeClr val="dk1"/>
                </a:solidFill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Char char="•"/>
              <a:defRPr b="0" i="0" sz="1600" u="none" cap="none" strike="noStrike">
                <a:solidFill>
                  <a:schemeClr val="dk1"/>
                </a:solidFill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Char char="•"/>
              <a:defRPr b="0"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grpSp>
        <p:nvGrpSpPr>
          <p:cNvPr id="40" name="Shape 40"/>
          <p:cNvGrpSpPr/>
          <p:nvPr/>
        </p:nvGrpSpPr>
        <p:grpSpPr>
          <a:xfrm>
            <a:off x="-29291" y="-24384"/>
            <a:ext cx="9179385" cy="1048512"/>
            <a:chOff x="0" y="0"/>
            <a:chExt cx="2147483647" cy="2147483646"/>
          </a:xfrm>
        </p:grpSpPr>
        <p:grpSp>
          <p:nvGrpSpPr>
            <p:cNvPr id="41" name="Shape 41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7" cy="2147483647"/>
            </a:xfrm>
          </p:grpSpPr>
          <p:pic>
            <p:nvPicPr>
              <p:cNvPr id="42" name="Shape 4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" name="Shape 43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Shape 44"/>
            <p:cNvGrpSpPr/>
            <p:nvPr/>
          </p:nvGrpSpPr>
          <p:grpSpPr>
            <a:xfrm>
              <a:off x="1772611" y="149824207"/>
              <a:ext cx="2145711035" cy="1860319946"/>
              <a:chOff x="0" y="0"/>
              <a:chExt cx="2147483647" cy="2147483646"/>
            </a:xfrm>
          </p:grpSpPr>
          <p:pic>
            <p:nvPicPr>
              <p:cNvPr id="45" name="Shape 4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" name="Shape 46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001" y="6016624"/>
            <a:ext cx="1124001" cy="8273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-9525" y="-7937"/>
            <a:ext cx="9162900" cy="10413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4381500" y="-7937"/>
            <a:ext cx="4762500" cy="638100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ct val="280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grpSp>
        <p:nvGrpSpPr>
          <p:cNvPr id="106" name="Shape 106"/>
          <p:cNvGrpSpPr/>
          <p:nvPr/>
        </p:nvGrpSpPr>
        <p:grpSpPr>
          <a:xfrm>
            <a:off x="-27900" y="-23862"/>
            <a:ext cx="8743366" cy="1001105"/>
            <a:chOff x="0" y="0"/>
            <a:chExt cx="2147483647" cy="2147483646"/>
          </a:xfrm>
        </p:grpSpPr>
        <p:grpSp>
          <p:nvGrpSpPr>
            <p:cNvPr id="107" name="Shape 107"/>
            <p:cNvGrpSpPr/>
            <p:nvPr/>
          </p:nvGrpSpPr>
          <p:grpSpPr>
            <a:xfrm>
              <a:off x="0" y="0"/>
              <a:ext cx="2141779232" cy="2147483646"/>
              <a:chOff x="0" y="0"/>
              <a:chExt cx="2147483647" cy="2147483647"/>
            </a:xfrm>
          </p:grpSpPr>
          <p:pic>
            <p:nvPicPr>
              <p:cNvPr id="108" name="Shape 108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9" name="Shape 109"/>
              <p:cNvSpPr txBox="1"/>
              <p:nvPr/>
            </p:nvSpPr>
            <p:spPr>
              <a:xfrm>
                <a:off x="0" y="915194434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Shape 110"/>
            <p:cNvGrpSpPr/>
            <p:nvPr/>
          </p:nvGrpSpPr>
          <p:grpSpPr>
            <a:xfrm>
              <a:off x="1772611" y="149824215"/>
              <a:ext cx="2145711035" cy="1860320135"/>
              <a:chOff x="0" y="0"/>
              <a:chExt cx="2147483647" cy="2147483647"/>
            </a:xfrm>
          </p:grpSpPr>
          <p:pic>
            <p:nvPicPr>
              <p:cNvPr id="111" name="Shape 11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2" name="Shape 112"/>
              <p:cNvSpPr txBox="1"/>
              <p:nvPr/>
            </p:nvSpPr>
            <p:spPr>
              <a:xfrm>
                <a:off x="0" y="105733134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hdsb.ca/schools/School%20Boundary%20Reviews/2017%20Milton%20SW%2010%20PS/Minutes%2007-11-2017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ctrTitle"/>
          </p:nvPr>
        </p:nvSpPr>
        <p:spPr>
          <a:xfrm>
            <a:off x="533400" y="1371600"/>
            <a:ext cx="7851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1827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Boundary Review Committee</a:t>
            </a:r>
            <a:b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4400">
                <a:solidFill>
                  <a:schemeClr val="lt1"/>
                </a:solidFill>
              </a:rPr>
              <a:t>Milton #10</a:t>
            </a: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Elementary School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782762" y="4200525"/>
            <a:ext cx="5705475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CA" sz="2800">
                <a:solidFill>
                  <a:schemeClr val="lt1"/>
                </a:solidFill>
              </a:rPr>
              <a:t>Tuesday, November 21, 2017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7:00 pm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CA" sz="2800">
                <a:solidFill>
                  <a:schemeClr val="lt1"/>
                </a:solidFill>
              </a:rPr>
              <a:t>Boyne Public School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CA" sz="2800">
                <a:solidFill>
                  <a:schemeClr val="lt1"/>
                </a:solidFill>
              </a:rPr>
              <a:t>Library</a:t>
            </a: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749300" y="3667125"/>
            <a:ext cx="7772400" cy="61912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38100">
              <a:srgbClr val="002041">
                <a:alpha val="47843"/>
              </a:srgbClr>
            </a:outerShdw>
          </a:effectLst>
        </p:spPr>
      </p:cxn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001" y="6016624"/>
            <a:ext cx="1124001" cy="82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Criteria to Measure Impact &amp; Effectiveness of Boundary Options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457200" y="1987550"/>
            <a:ext cx="7215187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b="0" i="0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Possible criteria could include but is not limited to: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658525" y="2681100"/>
            <a:ext cx="8156400" cy="3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/>
              <a:t>Criteria (could include but should not be limited to the following)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Viability of Program – How many students are required to offer and maintain program in an educationally sound and fiscally responsible way?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Proximity to schools -- Are opportunities for walk-to schools being maximized, school routes safe, and natural boundaries incorporated into the proposed options?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Portables and Portapaks -- Are students being accommodated in permanent facilities and is the use of portable classrooms minimized in the proposed options?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Balance of overall enrolment -- Is student access to programs, resources and extracurricular opportunities being maximized? Is over and underutilization of buildings avoided to the extent possible?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Stable, long-term boundaries -- Do the projections show long term stability and result in avoiding the need for additional boundary changes in the short term?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Transportation -- Does the option demonstrate cost effective transportation?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Fiscally Responsible -- Does the option strive to reduce unnecessary costs?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Student Experience -- Does the option demonstrate an effort to reduce the number of school moves students have experienced? Are cohorts kept together?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Other -- Any other criteria recommended by the Boundary Review Steering Committee or Boundary Review Committee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25" y="6080125"/>
            <a:ext cx="1349400" cy="7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3275"/>
            <a:ext cx="9144001" cy="58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BRC members - will occur through the HDSB website, FAQs, Meeting Minutes, email to the Chair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Schools/Councils –common school newsletter content, HDSB website, email to inform of community consultation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Community – email </a:t>
            </a: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on November 24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CA" sz="6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Next Meeting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457200" y="22399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Tuesday, 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November 7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(7:00 – 9:00 p.m.)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Boyne Public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 School - Library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sz="30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BRC Meetings						</a:t>
            </a:r>
            <a:r>
              <a:rPr lang="en-CA" sz="2400"/>
              <a:t>Oct. 24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Nov. 7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Nov. 21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Dec. 12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</a:t>
            </a:r>
            <a:r>
              <a:rPr lang="en-CA" sz="2400">
                <a:solidFill>
                  <a:srgbClr val="FF0000"/>
                </a:solidFill>
              </a:rPr>
              <a:t>Jan. 16 (7 pm)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Agenda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Acceptance of notes from </a:t>
            </a:r>
            <a:r>
              <a:rPr lang="en-CA" sz="24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November 7 meeting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Purpose and desired outcomes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Transportation Information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Grandparenting Definition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Selection Criteria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lang="en-CA">
                <a:latin typeface="Constantia"/>
                <a:ea typeface="Constantia"/>
                <a:cs typeface="Constantia"/>
                <a:sym typeface="Constantia"/>
              </a:rPr>
              <a:t>New </a:t>
            </a: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Scenarios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/>
              <a:t>Announcing….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/>
              <a:t>Welcome Mark Zonneveld</a:t>
            </a:r>
          </a:p>
          <a:p>
            <a:pPr indent="-116205" lvl="0" marL="730250">
              <a:spcBef>
                <a:spcPts val="0"/>
              </a:spcBef>
              <a:buNone/>
            </a:pPr>
            <a:r>
              <a:rPr lang="en-CA"/>
              <a:t>Superintendent of Student Services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Purpose of </a:t>
            </a:r>
            <a:r>
              <a:rPr lang="en-CA" sz="4000"/>
              <a:t>Milton #10 PS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mandate of the Boundary Review Committee is to determine who will attend the new elementary school in Milton.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Process Goals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we ensure a process that is fair and transparent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all members are heard and respected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our discussions focus on what is best for all students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Our final recommendations will be developed through a consensus process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465137"/>
            <a:ext cx="82296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Transportation Considerations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57200" y="1514475"/>
            <a:ext cx="8229600" cy="4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Proximity to schools (walking distances, safe school routes, natural boundaries)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Cost effectiveness of transportation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Transported and Non-Transported zones within current catchments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following distances determine eligibility for home to school transportation: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</a:p>
          <a:p>
            <a:pPr indent="-273050" lvl="0" marL="2730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457200" y="4983162"/>
            <a:ext cx="9191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457200" y="5711825"/>
            <a:ext cx="82296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✓"/>
            </a:pPr>
            <a:r>
              <a:rPr b="0" i="1" lang="en-CA" sz="180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Students in JK to grade 8 are not expected to cross a multi-lane road of </a:t>
            </a:r>
            <a:r>
              <a:rPr b="0" i="1" lang="en-CA" sz="1800" u="sng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more than four (4) </a:t>
            </a:r>
            <a:r>
              <a:rPr b="0" i="1" lang="en-CA" sz="180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lanes without the presence of either an adult crossing guard or traffic signals with a pedestrian crossing signal. 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763" y="3800538"/>
            <a:ext cx="644842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57200" y="587375"/>
            <a:ext cx="82296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Grandparenting?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457200" y="1473200"/>
            <a:ext cx="8229600" cy="4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Grandparenting is a decision to allow existing students of a specific grade(s) in a neighbourhood(s) or geographic area(s) to remain at their current school until they complete a particular grade at that school (e.g., grade 8).  This usually occurs in situations where changes to school boundaries have taken place.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When </a:t>
            </a:r>
            <a:r>
              <a:rPr b="0" i="0" lang="en-CA" sz="20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not grandparented</a:t>
            </a: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change in boundaries would normally require affected students to change schools. 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Students being grandparented are provided </a:t>
            </a:r>
            <a:r>
              <a:rPr b="0" i="0" lang="en-CA" sz="20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transportation</a:t>
            </a: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subject to the HDSB transportation policies. 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Siblings of students that have been grandparented will be directed (unless otherwise stated) to the designated school as per the new approved school boundary. 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Students </a:t>
            </a:r>
            <a:r>
              <a:rPr b="0" i="0" lang="en-CA" sz="20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preferring not to be grandparented </a:t>
            </a: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may apply for Optional Attendance as per the Board’s Administrative Procedure.  Historically, the Halton District School Board has made an effort to grandparent students in their graduating year.</a:t>
            </a:r>
          </a:p>
          <a:p>
            <a:pPr indent="-273050" lvl="0" marL="2730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1536700" y="619125"/>
            <a:ext cx="74772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CA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Milton #10 Map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t/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36916"/>
            <a:ext cx="9144000" cy="5603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Scenarios and Maps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CA" sz="2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Guiding Questions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scenarios do you feel have promise?</a:t>
            </a:r>
          </a:p>
          <a:p>
            <a:pPr lvl="1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Constantia"/>
            </a:pPr>
            <a:r>
              <a:rPr b="1" lang="en-CA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1a and 5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can you offer to make a scenario better?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scenarios can you NOT live with?  Why?</a:t>
            </a:r>
          </a:p>
          <a:p>
            <a:pPr lvl="1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Constantia"/>
            </a:pPr>
            <a:r>
              <a:rPr b="1" lang="en-CA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Nov. 7 - 1b, 2, 3 and 4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lang="en-CA">
                <a:latin typeface="Constantia"/>
                <a:ea typeface="Constantia"/>
                <a:cs typeface="Constantia"/>
                <a:sym typeface="Constantia"/>
              </a:rPr>
              <a:t>New Scenarios</a:t>
            </a:r>
          </a:p>
          <a:p>
            <a:pPr lvl="1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Constantia"/>
            </a:pPr>
            <a:r>
              <a:rPr b="1" lang="en-CA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1c, 1d, 1e, 1f, 6 and 7</a:t>
            </a: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F430CD5C86F4FBF1E745AF243FF71" ma:contentTypeVersion="3" ma:contentTypeDescription="Create a new document." ma:contentTypeScope="" ma:versionID="85bd582422fcec453fb827e91be9519d">
  <xsd:schema xmlns:xsd="http://www.w3.org/2001/XMLSchema" xmlns:xs="http://www.w3.org/2001/XMLSchema" xmlns:p="http://schemas.microsoft.com/office/2006/metadata/properties" xmlns:ns2="91f36920-86b5-4ff5-b081-36005448d36c" xmlns:ns3="fe46685c-a291-4a55-a310-2e229e918259" targetNamespace="http://schemas.microsoft.com/office/2006/metadata/properties" ma:root="true" ma:fieldsID="475ebb9abe177c8a920e68040d4a088a" ns2:_="" ns3:_="">
    <xsd:import namespace="91f36920-86b5-4ff5-b081-36005448d36c"/>
    <xsd:import namespace="fe46685c-a291-4a55-a310-2e229e918259"/>
    <xsd:element name="properties">
      <xsd:complexType>
        <xsd:sequence>
          <xsd:element name="documentManagement">
            <xsd:complexType>
              <xsd:all>
                <xsd:element ref="ns2:Review_x0020_Name" minOccurs="0"/>
                <xsd:element ref="ns2:Categor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36920-86b5-4ff5-b081-36005448d36c" elementFormDefault="qualified">
    <xsd:import namespace="http://schemas.microsoft.com/office/2006/documentManagement/types"/>
    <xsd:import namespace="http://schemas.microsoft.com/office/infopath/2007/PartnerControls"/>
    <xsd:element name="Review_x0020_Name" ma:index="3" nillable="true" ma:displayName="Review Name" ma:default="2011GAW" ma:description="Shows School Boundary Review subfolder, ex. YearReview" ma:format="Dropdown" ma:internalName="Review_x0020_Name">
      <xsd:simpleType>
        <xsd:restriction base="dms:Choice">
          <xsd:enumeration value="2008"/>
          <xsd:enumeration value="2009"/>
          <xsd:enumeration value="2011GAW"/>
          <xsd:enumeration value="2011NOESP"/>
          <xsd:enumeration value="2012AVP"/>
          <xsd:enumeration value="2012DFH"/>
          <xsd:enumeration value="2012AJM"/>
          <xsd:enumeration value="2012OakNW"/>
          <xsd:enumeration value="2013ICP"/>
          <xsd:enumeration value="2015ERA103"/>
          <xsd:enumeration value="2015BOY"/>
          <xsd:enumeration value="2015OOD"/>
          <xsd:enumeration value="2016MAR"/>
          <xsd:enumeration value="2016BurlPAR"/>
          <xsd:enumeration value="2016BurlAltW"/>
        </xsd:restriction>
      </xsd:simpleType>
    </xsd:element>
    <xsd:element name="Category" ma:index="4" nillable="true" ma:displayName="Category" ma:default="Director's Report" ma:description="To filter documents for the School Boundary Reviews section" ma:format="Dropdown" ma:internalName="Category">
      <xsd:simpleType>
        <xsd:restriction base="dms:Choice">
          <xsd:enumeration value="Director's Report"/>
          <xsd:enumeration value="Board Reports"/>
          <xsd:enumeration value="PARC"/>
          <xsd:enumeration value="BRC"/>
          <xsd:enumeration value="Public Meeting"/>
          <xsd:enumeration value="Scenarios"/>
          <xsd:enumeration value="FAQ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6685c-a291-4a55-a310-2e229e918259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_x0020_Name xmlns="91f36920-86b5-4ff5-b081-36005448d36c">2011GAW</Review_x0020_Name>
    <Category xmlns="91f36920-86b5-4ff5-b081-36005448d36c">Director's Report</Category>
  </documentManagement>
</p:properties>
</file>

<file path=customXml/itemProps1.xml><?xml version="1.0" encoding="utf-8"?>
<ds:datastoreItem xmlns:ds="http://schemas.openxmlformats.org/officeDocument/2006/customXml" ds:itemID="{DDFDEDBC-280E-4A49-BD28-4E9B7C55B07D}"/>
</file>

<file path=customXml/itemProps2.xml><?xml version="1.0" encoding="utf-8"?>
<ds:datastoreItem xmlns:ds="http://schemas.openxmlformats.org/officeDocument/2006/customXml" ds:itemID="{0AFAA17F-DE43-42FB-BE14-38740D39977E}"/>
</file>

<file path=customXml/itemProps3.xml><?xml version="1.0" encoding="utf-8"?>
<ds:datastoreItem xmlns:ds="http://schemas.openxmlformats.org/officeDocument/2006/customXml" ds:itemID="{D2AE8EF9-5B91-436A-980F-F23925D5F46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0x010100B8DF430CD5C86F4FBF1E745AF243FF71</vt:lpwstr>
  </property>
</Properties>
</file>